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Lst>
  <p:notesMasterIdLst>
    <p:notesMasterId r:id="rId35"/>
  </p:notesMasterIdLst>
  <p:handoutMasterIdLst>
    <p:handoutMasterId r:id="rId36"/>
  </p:handoutMasterIdLst>
  <p:sldIdLst>
    <p:sldId id="300" r:id="rId6"/>
    <p:sldId id="458" r:id="rId7"/>
    <p:sldId id="460" r:id="rId8"/>
    <p:sldId id="445" r:id="rId9"/>
    <p:sldId id="298" r:id="rId10"/>
    <p:sldId id="272" r:id="rId11"/>
    <p:sldId id="461" r:id="rId12"/>
    <p:sldId id="282" r:id="rId13"/>
    <p:sldId id="286" r:id="rId14"/>
    <p:sldId id="311" r:id="rId15"/>
    <p:sldId id="289" r:id="rId16"/>
    <p:sldId id="297" r:id="rId17"/>
    <p:sldId id="292" r:id="rId18"/>
    <p:sldId id="277" r:id="rId19"/>
    <p:sldId id="293" r:id="rId20"/>
    <p:sldId id="294" r:id="rId21"/>
    <p:sldId id="450" r:id="rId22"/>
    <p:sldId id="439" r:id="rId23"/>
    <p:sldId id="448" r:id="rId24"/>
    <p:sldId id="290" r:id="rId25"/>
    <p:sldId id="433" r:id="rId26"/>
    <p:sldId id="455" r:id="rId27"/>
    <p:sldId id="457" r:id="rId28"/>
    <p:sldId id="268" r:id="rId29"/>
    <p:sldId id="302" r:id="rId30"/>
    <p:sldId id="310" r:id="rId31"/>
    <p:sldId id="462" r:id="rId32"/>
    <p:sldId id="451" r:id="rId33"/>
    <p:sldId id="3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6600"/>
    <a:srgbClr val="FFFFFF"/>
    <a:srgbClr val="F1D0C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80567" autoAdjust="0"/>
  </p:normalViewPr>
  <p:slideViewPr>
    <p:cSldViewPr snapToGrid="0">
      <p:cViewPr varScale="1">
        <p:scale>
          <a:sx n="54" d="100"/>
          <a:sy n="54" d="100"/>
        </p:scale>
        <p:origin x="1032" y="4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B64F6-FEB8-400A-93AE-CC9BE2E02016}" type="doc">
      <dgm:prSet loTypeId="urn:microsoft.com/office/officeart/2005/8/layout/hProcess9" loCatId="process" qsTypeId="urn:microsoft.com/office/officeart/2005/8/quickstyle/simple1" qsCatId="simple" csTypeId="urn:microsoft.com/office/officeart/2005/8/colors/colorful4" csCatId="colorful" phldr="1"/>
      <dgm:spPr/>
    </dgm:pt>
    <dgm:pt modelId="{E9DF1A3B-E7B3-4DD7-96AC-C4195118AB3C}">
      <dgm:prSet phldrT="[Text]"/>
      <dgm:spPr>
        <a:solidFill>
          <a:schemeClr val="accent2">
            <a:lumMod val="40000"/>
            <a:lumOff val="60000"/>
          </a:schemeClr>
        </a:solidFill>
      </dgm:spPr>
      <dgm:t>
        <a:bodyPr/>
        <a:lstStyle/>
        <a:p>
          <a:pPr rtl="0"/>
          <a:r>
            <a:rPr lang="en-US" dirty="0">
              <a:solidFill>
                <a:schemeClr val="tx1"/>
              </a:solidFill>
              <a:latin typeface="Source Sans Pro Semibold"/>
            </a:rPr>
            <a:t>Idea</a:t>
          </a:r>
        </a:p>
        <a:p>
          <a:pPr rtl="0"/>
          <a:r>
            <a:rPr lang="en-US" dirty="0">
              <a:solidFill>
                <a:schemeClr val="tx1"/>
              </a:solidFill>
              <a:latin typeface="Source Sans Pro Semibold"/>
            </a:rPr>
            <a:t>/</a:t>
          </a:r>
          <a:r>
            <a:rPr lang="sk-SK" dirty="0" err="1">
              <a:solidFill>
                <a:schemeClr val="tx1"/>
              </a:solidFill>
            </a:rPr>
            <a:t>vision</a:t>
          </a:r>
          <a:endParaRPr lang="cs-CZ" dirty="0">
            <a:solidFill>
              <a:schemeClr val="tx1"/>
            </a:solidFill>
          </a:endParaRPr>
        </a:p>
      </dgm:t>
    </dgm:pt>
    <dgm:pt modelId="{CB6C6772-9D68-447B-B01D-BD0738A56F1E}" type="parTrans" cxnId="{67D7C9AE-0D6C-444A-8719-86715B56520F}">
      <dgm:prSet/>
      <dgm:spPr/>
      <dgm:t>
        <a:bodyPr/>
        <a:lstStyle/>
        <a:p>
          <a:endParaRPr lang="cs-CZ">
            <a:solidFill>
              <a:schemeClr val="tx1"/>
            </a:solidFill>
          </a:endParaRPr>
        </a:p>
      </dgm:t>
    </dgm:pt>
    <dgm:pt modelId="{C46BCAF4-3C60-404F-ACE7-8B66704C6A01}" type="sibTrans" cxnId="{67D7C9AE-0D6C-444A-8719-86715B56520F}">
      <dgm:prSet/>
      <dgm:spPr/>
      <dgm:t>
        <a:bodyPr/>
        <a:lstStyle/>
        <a:p>
          <a:endParaRPr lang="cs-CZ">
            <a:solidFill>
              <a:schemeClr val="tx1"/>
            </a:solidFill>
          </a:endParaRPr>
        </a:p>
      </dgm:t>
    </dgm:pt>
    <dgm:pt modelId="{47E757B3-261B-47A6-9BFA-E4E29069584E}">
      <dgm:prSet phldrT="[Text]"/>
      <dgm:spPr>
        <a:solidFill>
          <a:schemeClr val="accent2">
            <a:lumMod val="60000"/>
            <a:lumOff val="40000"/>
          </a:schemeClr>
        </a:solidFill>
      </dgm:spPr>
      <dgm:t>
        <a:bodyPr/>
        <a:lstStyle/>
        <a:p>
          <a:r>
            <a:rPr lang="en-US" dirty="0">
              <a:solidFill>
                <a:schemeClr val="tx1"/>
              </a:solidFill>
            </a:rPr>
            <a:t>Proposal</a:t>
          </a:r>
          <a:endParaRPr lang="cs-CZ" dirty="0">
            <a:solidFill>
              <a:schemeClr val="tx1"/>
            </a:solidFill>
          </a:endParaRPr>
        </a:p>
      </dgm:t>
    </dgm:pt>
    <dgm:pt modelId="{691B8175-BBEB-4ECF-A24F-2856F4098758}" type="parTrans" cxnId="{D3C47026-DCC1-4B48-81C1-7CD3E9C9674B}">
      <dgm:prSet/>
      <dgm:spPr/>
      <dgm:t>
        <a:bodyPr/>
        <a:lstStyle/>
        <a:p>
          <a:endParaRPr lang="cs-CZ">
            <a:solidFill>
              <a:schemeClr val="tx1"/>
            </a:solidFill>
          </a:endParaRPr>
        </a:p>
      </dgm:t>
    </dgm:pt>
    <dgm:pt modelId="{E50DA78A-D122-474A-9AC4-EE7067AFD41D}" type="sibTrans" cxnId="{D3C47026-DCC1-4B48-81C1-7CD3E9C9674B}">
      <dgm:prSet/>
      <dgm:spPr/>
      <dgm:t>
        <a:bodyPr/>
        <a:lstStyle/>
        <a:p>
          <a:endParaRPr lang="cs-CZ">
            <a:solidFill>
              <a:schemeClr val="tx1"/>
            </a:solidFill>
          </a:endParaRPr>
        </a:p>
      </dgm:t>
    </dgm:pt>
    <dgm:pt modelId="{4D3412DF-AD7A-4A5F-AC9A-3D2690859CA5}">
      <dgm:prSet phldrT="[Text]"/>
      <dgm:spPr>
        <a:solidFill>
          <a:schemeClr val="accent6">
            <a:lumMod val="40000"/>
            <a:lumOff val="60000"/>
          </a:schemeClr>
        </a:solidFill>
      </dgm:spPr>
      <dgm:t>
        <a:bodyPr/>
        <a:lstStyle/>
        <a:p>
          <a:r>
            <a:rPr lang="en-US" dirty="0">
              <a:solidFill>
                <a:schemeClr val="tx1"/>
              </a:solidFill>
            </a:rPr>
            <a:t>Initial stage</a:t>
          </a:r>
          <a:endParaRPr lang="cs-CZ" dirty="0">
            <a:solidFill>
              <a:schemeClr val="tx1"/>
            </a:solidFill>
          </a:endParaRPr>
        </a:p>
      </dgm:t>
    </dgm:pt>
    <dgm:pt modelId="{1F1B5FB5-49C5-4209-83DE-1F8AC4DE349F}" type="parTrans" cxnId="{0C48EC41-C64C-40C1-90E8-B69F6795252E}">
      <dgm:prSet/>
      <dgm:spPr/>
      <dgm:t>
        <a:bodyPr/>
        <a:lstStyle/>
        <a:p>
          <a:endParaRPr lang="cs-CZ">
            <a:solidFill>
              <a:schemeClr val="tx1"/>
            </a:solidFill>
          </a:endParaRPr>
        </a:p>
      </dgm:t>
    </dgm:pt>
    <dgm:pt modelId="{23C082DE-9C76-4437-8135-05B31FCB7857}" type="sibTrans" cxnId="{0C48EC41-C64C-40C1-90E8-B69F6795252E}">
      <dgm:prSet/>
      <dgm:spPr/>
      <dgm:t>
        <a:bodyPr/>
        <a:lstStyle/>
        <a:p>
          <a:endParaRPr lang="cs-CZ">
            <a:solidFill>
              <a:schemeClr val="tx1"/>
            </a:solidFill>
          </a:endParaRPr>
        </a:p>
      </dgm:t>
    </dgm:pt>
    <dgm:pt modelId="{1457BC23-D426-4345-AD44-CFEF4EA19403}">
      <dgm:prSet phldrT="[Text]"/>
      <dgm:spPr>
        <a:solidFill>
          <a:schemeClr val="accent6">
            <a:lumMod val="75000"/>
          </a:schemeClr>
        </a:solidFill>
      </dgm:spPr>
      <dgm:t>
        <a:bodyPr/>
        <a:lstStyle/>
        <a:p>
          <a:r>
            <a:rPr lang="en-US" dirty="0">
              <a:solidFill>
                <a:schemeClr val="tx1"/>
              </a:solidFill>
            </a:rPr>
            <a:t>Middle stage</a:t>
          </a:r>
          <a:endParaRPr lang="cs-CZ" dirty="0">
            <a:solidFill>
              <a:schemeClr val="tx1"/>
            </a:solidFill>
          </a:endParaRPr>
        </a:p>
      </dgm:t>
    </dgm:pt>
    <dgm:pt modelId="{286E6053-4CFB-48D7-AC0B-6491F7677086}" type="parTrans" cxnId="{2870F537-F045-467D-B2AE-944F4BAD3697}">
      <dgm:prSet/>
      <dgm:spPr/>
      <dgm:t>
        <a:bodyPr/>
        <a:lstStyle/>
        <a:p>
          <a:endParaRPr lang="cs-CZ">
            <a:solidFill>
              <a:schemeClr val="tx1"/>
            </a:solidFill>
          </a:endParaRPr>
        </a:p>
      </dgm:t>
    </dgm:pt>
    <dgm:pt modelId="{6BE304CA-E34A-4F56-A842-8609BD940CAD}" type="sibTrans" cxnId="{2870F537-F045-467D-B2AE-944F4BAD3697}">
      <dgm:prSet/>
      <dgm:spPr/>
      <dgm:t>
        <a:bodyPr/>
        <a:lstStyle/>
        <a:p>
          <a:endParaRPr lang="cs-CZ">
            <a:solidFill>
              <a:schemeClr val="tx1"/>
            </a:solidFill>
          </a:endParaRPr>
        </a:p>
      </dgm:t>
    </dgm:pt>
    <dgm:pt modelId="{5526105E-9257-4D6A-86DC-B18A8039E920}">
      <dgm:prSet phldrT="[Text]"/>
      <dgm:spPr>
        <a:solidFill>
          <a:schemeClr val="accent5">
            <a:lumMod val="40000"/>
            <a:lumOff val="60000"/>
          </a:schemeClr>
        </a:solidFill>
      </dgm:spPr>
      <dgm:t>
        <a:bodyPr/>
        <a:lstStyle/>
        <a:p>
          <a:r>
            <a:rPr lang="en-US" dirty="0">
              <a:solidFill>
                <a:schemeClr val="tx1"/>
              </a:solidFill>
            </a:rPr>
            <a:t>Final</a:t>
          </a:r>
          <a:endParaRPr lang="cs-CZ" dirty="0">
            <a:solidFill>
              <a:schemeClr val="tx1"/>
            </a:solidFill>
          </a:endParaRPr>
        </a:p>
      </dgm:t>
    </dgm:pt>
    <dgm:pt modelId="{41EADDB4-2F62-4F9E-841E-5379F81D51DF}" type="parTrans" cxnId="{610047D8-C509-4A94-8A2D-7BC22DD54D43}">
      <dgm:prSet/>
      <dgm:spPr/>
      <dgm:t>
        <a:bodyPr/>
        <a:lstStyle/>
        <a:p>
          <a:endParaRPr lang="cs-CZ">
            <a:solidFill>
              <a:schemeClr val="tx1"/>
            </a:solidFill>
          </a:endParaRPr>
        </a:p>
      </dgm:t>
    </dgm:pt>
    <dgm:pt modelId="{07D31797-9DA3-4E4D-BFA4-A1F8CC3702CA}" type="sibTrans" cxnId="{610047D8-C509-4A94-8A2D-7BC22DD54D43}">
      <dgm:prSet/>
      <dgm:spPr/>
      <dgm:t>
        <a:bodyPr/>
        <a:lstStyle/>
        <a:p>
          <a:endParaRPr lang="cs-CZ">
            <a:solidFill>
              <a:schemeClr val="tx1"/>
            </a:solidFill>
          </a:endParaRPr>
        </a:p>
      </dgm:t>
    </dgm:pt>
    <dgm:pt modelId="{907CA860-5BA3-402F-A3AA-29EA4E16FA24}">
      <dgm:prSet phldrT="[Text]"/>
      <dgm:spPr>
        <a:solidFill>
          <a:schemeClr val="accent5">
            <a:lumMod val="60000"/>
            <a:lumOff val="40000"/>
          </a:schemeClr>
        </a:solidFill>
      </dgm:spPr>
      <dgm:t>
        <a:bodyPr/>
        <a:lstStyle/>
        <a:p>
          <a:r>
            <a:rPr lang="en-US" dirty="0">
              <a:solidFill>
                <a:schemeClr val="tx1"/>
              </a:solidFill>
            </a:rPr>
            <a:t>Post project</a:t>
          </a:r>
          <a:endParaRPr lang="cs-CZ" dirty="0">
            <a:solidFill>
              <a:schemeClr val="tx1"/>
            </a:solidFill>
          </a:endParaRPr>
        </a:p>
      </dgm:t>
    </dgm:pt>
    <dgm:pt modelId="{4B1A0229-1B33-41BC-BDBC-074A8F63ECCA}" type="parTrans" cxnId="{EBD33E47-F7FF-492D-BCDA-7CAA47238FFB}">
      <dgm:prSet/>
      <dgm:spPr/>
      <dgm:t>
        <a:bodyPr/>
        <a:lstStyle/>
        <a:p>
          <a:endParaRPr lang="cs-CZ">
            <a:solidFill>
              <a:schemeClr val="tx1"/>
            </a:solidFill>
          </a:endParaRPr>
        </a:p>
      </dgm:t>
    </dgm:pt>
    <dgm:pt modelId="{F001157E-1DF7-49F6-8758-E2361296D656}" type="sibTrans" cxnId="{EBD33E47-F7FF-492D-BCDA-7CAA47238FFB}">
      <dgm:prSet/>
      <dgm:spPr/>
      <dgm:t>
        <a:bodyPr/>
        <a:lstStyle/>
        <a:p>
          <a:endParaRPr lang="cs-CZ">
            <a:solidFill>
              <a:schemeClr val="tx1"/>
            </a:solidFill>
          </a:endParaRPr>
        </a:p>
      </dgm:t>
    </dgm:pt>
    <dgm:pt modelId="{AD46891C-058A-42E9-9EA8-2FD9B2816881}" type="pres">
      <dgm:prSet presAssocID="{677B64F6-FEB8-400A-93AE-CC9BE2E02016}" presName="CompostProcess" presStyleCnt="0">
        <dgm:presLayoutVars>
          <dgm:dir/>
          <dgm:resizeHandles val="exact"/>
        </dgm:presLayoutVars>
      </dgm:prSet>
      <dgm:spPr/>
    </dgm:pt>
    <dgm:pt modelId="{3DA34836-219B-45EC-A97E-441531B8ACBA}" type="pres">
      <dgm:prSet presAssocID="{677B64F6-FEB8-400A-93AE-CC9BE2E02016}" presName="arrow" presStyleLbl="bgShp" presStyleIdx="0" presStyleCnt="1" custScaleX="117647" custLinFactNeighborX="0" custLinFactNeighborY="1613"/>
      <dgm:spPr>
        <a:solidFill>
          <a:srgbClr val="C00000"/>
        </a:solidFill>
      </dgm:spPr>
    </dgm:pt>
    <dgm:pt modelId="{56BBFAF7-44C1-4D37-AF17-CBD9011EE315}" type="pres">
      <dgm:prSet presAssocID="{677B64F6-FEB8-400A-93AE-CC9BE2E02016}" presName="linearProcess" presStyleCnt="0"/>
      <dgm:spPr/>
    </dgm:pt>
    <dgm:pt modelId="{D8A80E5A-3B60-4DF4-AE75-562B3932248A}" type="pres">
      <dgm:prSet presAssocID="{E9DF1A3B-E7B3-4DD7-96AC-C4195118AB3C}" presName="textNode" presStyleLbl="node1" presStyleIdx="0" presStyleCnt="6" custScaleY="93593" custLinFactNeighborX="-8423" custLinFactNeighborY="1881">
        <dgm:presLayoutVars>
          <dgm:bulletEnabled val="1"/>
        </dgm:presLayoutVars>
      </dgm:prSet>
      <dgm:spPr/>
    </dgm:pt>
    <dgm:pt modelId="{13909CCB-5449-4474-B988-C0187984DEEB}" type="pres">
      <dgm:prSet presAssocID="{C46BCAF4-3C60-404F-ACE7-8B66704C6A01}" presName="sibTrans" presStyleCnt="0"/>
      <dgm:spPr/>
    </dgm:pt>
    <dgm:pt modelId="{7E17B207-13E2-4DCA-9532-1B908371E3F1}" type="pres">
      <dgm:prSet presAssocID="{47E757B3-261B-47A6-9BFA-E4E29069584E}" presName="textNode" presStyleLbl="node1" presStyleIdx="1" presStyleCnt="6" custScaleY="93593" custLinFactNeighborX="5558" custLinFactNeighborY="1881">
        <dgm:presLayoutVars>
          <dgm:bulletEnabled val="1"/>
        </dgm:presLayoutVars>
      </dgm:prSet>
      <dgm:spPr/>
    </dgm:pt>
    <dgm:pt modelId="{4120CC78-B400-4536-A4D8-4DFCFFE080DC}" type="pres">
      <dgm:prSet presAssocID="{E50DA78A-D122-474A-9AC4-EE7067AFD41D}" presName="sibTrans" presStyleCnt="0"/>
      <dgm:spPr/>
    </dgm:pt>
    <dgm:pt modelId="{2860791F-8788-4B81-B2FB-D1A1AFEB7A81}" type="pres">
      <dgm:prSet presAssocID="{4D3412DF-AD7A-4A5F-AC9A-3D2690859CA5}" presName="textNode" presStyleLbl="node1" presStyleIdx="2" presStyleCnt="6" custScaleY="93593" custLinFactNeighborX="5558" custLinFactNeighborY="1881">
        <dgm:presLayoutVars>
          <dgm:bulletEnabled val="1"/>
        </dgm:presLayoutVars>
      </dgm:prSet>
      <dgm:spPr/>
    </dgm:pt>
    <dgm:pt modelId="{5B757A45-0268-4FD6-8E2A-DD0BE55178D8}" type="pres">
      <dgm:prSet presAssocID="{23C082DE-9C76-4437-8135-05B31FCB7857}" presName="sibTrans" presStyleCnt="0"/>
      <dgm:spPr/>
    </dgm:pt>
    <dgm:pt modelId="{64E83306-4C3A-44AC-A139-22ED113404EF}" type="pres">
      <dgm:prSet presAssocID="{1457BC23-D426-4345-AD44-CFEF4EA19403}" presName="textNode" presStyleLbl="node1" presStyleIdx="3" presStyleCnt="6" custScaleY="93593" custLinFactNeighborX="5558">
        <dgm:presLayoutVars>
          <dgm:bulletEnabled val="1"/>
        </dgm:presLayoutVars>
      </dgm:prSet>
      <dgm:spPr/>
    </dgm:pt>
    <dgm:pt modelId="{77F0881A-B7AB-4167-BE95-B4463398B299}" type="pres">
      <dgm:prSet presAssocID="{6BE304CA-E34A-4F56-A842-8609BD940CAD}" presName="sibTrans" presStyleCnt="0"/>
      <dgm:spPr/>
    </dgm:pt>
    <dgm:pt modelId="{364D253B-40B3-4F6E-9FF2-98690D3BDBCA}" type="pres">
      <dgm:prSet presAssocID="{5526105E-9257-4D6A-86DC-B18A8039E920}" presName="textNode" presStyleLbl="node1" presStyleIdx="4" presStyleCnt="6" custScaleY="93593" custLinFactNeighborX="23574">
        <dgm:presLayoutVars>
          <dgm:bulletEnabled val="1"/>
        </dgm:presLayoutVars>
      </dgm:prSet>
      <dgm:spPr/>
    </dgm:pt>
    <dgm:pt modelId="{AB406636-B944-47AB-A2D3-4F902D5332D4}" type="pres">
      <dgm:prSet presAssocID="{07D31797-9DA3-4E4D-BFA4-A1F8CC3702CA}" presName="sibTrans" presStyleCnt="0"/>
      <dgm:spPr/>
    </dgm:pt>
    <dgm:pt modelId="{6083341F-3ADC-4C05-A08E-2D56941E58BD}" type="pres">
      <dgm:prSet presAssocID="{907CA860-5BA3-402F-A3AA-29EA4E16FA24}" presName="textNode" presStyleLbl="node1" presStyleIdx="5" presStyleCnt="6" custScaleY="93593">
        <dgm:presLayoutVars>
          <dgm:bulletEnabled val="1"/>
        </dgm:presLayoutVars>
      </dgm:prSet>
      <dgm:spPr/>
    </dgm:pt>
  </dgm:ptLst>
  <dgm:cxnLst>
    <dgm:cxn modelId="{D3C47026-DCC1-4B48-81C1-7CD3E9C9674B}" srcId="{677B64F6-FEB8-400A-93AE-CC9BE2E02016}" destId="{47E757B3-261B-47A6-9BFA-E4E29069584E}" srcOrd="1" destOrd="0" parTransId="{691B8175-BBEB-4ECF-A24F-2856F4098758}" sibTransId="{E50DA78A-D122-474A-9AC4-EE7067AFD41D}"/>
    <dgm:cxn modelId="{2870F537-F045-467D-B2AE-944F4BAD3697}" srcId="{677B64F6-FEB8-400A-93AE-CC9BE2E02016}" destId="{1457BC23-D426-4345-AD44-CFEF4EA19403}" srcOrd="3" destOrd="0" parTransId="{286E6053-4CFB-48D7-AC0B-6491F7677086}" sibTransId="{6BE304CA-E34A-4F56-A842-8609BD940CAD}"/>
    <dgm:cxn modelId="{17D06C38-1CD7-47FE-95AB-95701BA988D0}" type="presOf" srcId="{677B64F6-FEB8-400A-93AE-CC9BE2E02016}" destId="{AD46891C-058A-42E9-9EA8-2FD9B2816881}" srcOrd="0" destOrd="0" presId="urn:microsoft.com/office/officeart/2005/8/layout/hProcess9"/>
    <dgm:cxn modelId="{0C48EC41-C64C-40C1-90E8-B69F6795252E}" srcId="{677B64F6-FEB8-400A-93AE-CC9BE2E02016}" destId="{4D3412DF-AD7A-4A5F-AC9A-3D2690859CA5}" srcOrd="2" destOrd="0" parTransId="{1F1B5FB5-49C5-4209-83DE-1F8AC4DE349F}" sibTransId="{23C082DE-9C76-4437-8135-05B31FCB7857}"/>
    <dgm:cxn modelId="{EBD33E47-F7FF-492D-BCDA-7CAA47238FFB}" srcId="{677B64F6-FEB8-400A-93AE-CC9BE2E02016}" destId="{907CA860-5BA3-402F-A3AA-29EA4E16FA24}" srcOrd="5" destOrd="0" parTransId="{4B1A0229-1B33-41BC-BDBC-074A8F63ECCA}" sibTransId="{F001157E-1DF7-49F6-8758-E2361296D656}"/>
    <dgm:cxn modelId="{A8517D57-7620-47BA-94AF-4D711624B7F5}" type="presOf" srcId="{907CA860-5BA3-402F-A3AA-29EA4E16FA24}" destId="{6083341F-3ADC-4C05-A08E-2D56941E58BD}" srcOrd="0" destOrd="0" presId="urn:microsoft.com/office/officeart/2005/8/layout/hProcess9"/>
    <dgm:cxn modelId="{32D1C859-4A30-40D8-AA34-BD168B8D1CB1}" type="presOf" srcId="{1457BC23-D426-4345-AD44-CFEF4EA19403}" destId="{64E83306-4C3A-44AC-A139-22ED113404EF}" srcOrd="0" destOrd="0" presId="urn:microsoft.com/office/officeart/2005/8/layout/hProcess9"/>
    <dgm:cxn modelId="{833EFF9B-F19B-4318-A95A-5714BEEED180}" type="presOf" srcId="{E9DF1A3B-E7B3-4DD7-96AC-C4195118AB3C}" destId="{D8A80E5A-3B60-4DF4-AE75-562B3932248A}" srcOrd="0" destOrd="0" presId="urn:microsoft.com/office/officeart/2005/8/layout/hProcess9"/>
    <dgm:cxn modelId="{6858BF9C-D257-4C35-8E31-D0829E1F781E}" type="presOf" srcId="{5526105E-9257-4D6A-86DC-B18A8039E920}" destId="{364D253B-40B3-4F6E-9FF2-98690D3BDBCA}" srcOrd="0" destOrd="0" presId="urn:microsoft.com/office/officeart/2005/8/layout/hProcess9"/>
    <dgm:cxn modelId="{E65C00A3-336A-4FBF-A037-88B6E6CF7495}" type="presOf" srcId="{47E757B3-261B-47A6-9BFA-E4E29069584E}" destId="{7E17B207-13E2-4DCA-9532-1B908371E3F1}" srcOrd="0" destOrd="0" presId="urn:microsoft.com/office/officeart/2005/8/layout/hProcess9"/>
    <dgm:cxn modelId="{A6B485A3-56C4-4821-B737-C02AFC5412D2}" type="presOf" srcId="{4D3412DF-AD7A-4A5F-AC9A-3D2690859CA5}" destId="{2860791F-8788-4B81-B2FB-D1A1AFEB7A81}" srcOrd="0" destOrd="0" presId="urn:microsoft.com/office/officeart/2005/8/layout/hProcess9"/>
    <dgm:cxn modelId="{67D7C9AE-0D6C-444A-8719-86715B56520F}" srcId="{677B64F6-FEB8-400A-93AE-CC9BE2E02016}" destId="{E9DF1A3B-E7B3-4DD7-96AC-C4195118AB3C}" srcOrd="0" destOrd="0" parTransId="{CB6C6772-9D68-447B-B01D-BD0738A56F1E}" sibTransId="{C46BCAF4-3C60-404F-ACE7-8B66704C6A01}"/>
    <dgm:cxn modelId="{610047D8-C509-4A94-8A2D-7BC22DD54D43}" srcId="{677B64F6-FEB8-400A-93AE-CC9BE2E02016}" destId="{5526105E-9257-4D6A-86DC-B18A8039E920}" srcOrd="4" destOrd="0" parTransId="{41EADDB4-2F62-4F9E-841E-5379F81D51DF}" sibTransId="{07D31797-9DA3-4E4D-BFA4-A1F8CC3702CA}"/>
    <dgm:cxn modelId="{4DA2AE31-66C5-4DC5-BAF3-BDAEEBCFC547}" type="presParOf" srcId="{AD46891C-058A-42E9-9EA8-2FD9B2816881}" destId="{3DA34836-219B-45EC-A97E-441531B8ACBA}" srcOrd="0" destOrd="0" presId="urn:microsoft.com/office/officeart/2005/8/layout/hProcess9"/>
    <dgm:cxn modelId="{9A9DAB99-014D-4212-BD42-D4728E4428A8}" type="presParOf" srcId="{AD46891C-058A-42E9-9EA8-2FD9B2816881}" destId="{56BBFAF7-44C1-4D37-AF17-CBD9011EE315}" srcOrd="1" destOrd="0" presId="urn:microsoft.com/office/officeart/2005/8/layout/hProcess9"/>
    <dgm:cxn modelId="{F13287B2-17C0-4929-9568-80C2B2BBA00B}" type="presParOf" srcId="{56BBFAF7-44C1-4D37-AF17-CBD9011EE315}" destId="{D8A80E5A-3B60-4DF4-AE75-562B3932248A}" srcOrd="0" destOrd="0" presId="urn:microsoft.com/office/officeart/2005/8/layout/hProcess9"/>
    <dgm:cxn modelId="{569DA2E3-C647-4D27-807C-6724AA1519D9}" type="presParOf" srcId="{56BBFAF7-44C1-4D37-AF17-CBD9011EE315}" destId="{13909CCB-5449-4474-B988-C0187984DEEB}" srcOrd="1" destOrd="0" presId="urn:microsoft.com/office/officeart/2005/8/layout/hProcess9"/>
    <dgm:cxn modelId="{E0EB85C0-C483-4B94-8654-F3440B4CF195}" type="presParOf" srcId="{56BBFAF7-44C1-4D37-AF17-CBD9011EE315}" destId="{7E17B207-13E2-4DCA-9532-1B908371E3F1}" srcOrd="2" destOrd="0" presId="urn:microsoft.com/office/officeart/2005/8/layout/hProcess9"/>
    <dgm:cxn modelId="{E73F1694-156E-4326-810B-74402FC1F1B8}" type="presParOf" srcId="{56BBFAF7-44C1-4D37-AF17-CBD9011EE315}" destId="{4120CC78-B400-4536-A4D8-4DFCFFE080DC}" srcOrd="3" destOrd="0" presId="urn:microsoft.com/office/officeart/2005/8/layout/hProcess9"/>
    <dgm:cxn modelId="{8B24AE27-159B-454A-A5F3-1120CB71DC38}" type="presParOf" srcId="{56BBFAF7-44C1-4D37-AF17-CBD9011EE315}" destId="{2860791F-8788-4B81-B2FB-D1A1AFEB7A81}" srcOrd="4" destOrd="0" presId="urn:microsoft.com/office/officeart/2005/8/layout/hProcess9"/>
    <dgm:cxn modelId="{2955834E-2BE1-4349-A299-AC4E4EBFC377}" type="presParOf" srcId="{56BBFAF7-44C1-4D37-AF17-CBD9011EE315}" destId="{5B757A45-0268-4FD6-8E2A-DD0BE55178D8}" srcOrd="5" destOrd="0" presId="urn:microsoft.com/office/officeart/2005/8/layout/hProcess9"/>
    <dgm:cxn modelId="{E6D8379B-6222-4241-AEFA-A96321E80EC3}" type="presParOf" srcId="{56BBFAF7-44C1-4D37-AF17-CBD9011EE315}" destId="{64E83306-4C3A-44AC-A139-22ED113404EF}" srcOrd="6" destOrd="0" presId="urn:microsoft.com/office/officeart/2005/8/layout/hProcess9"/>
    <dgm:cxn modelId="{463B6638-0C28-45C9-A5A5-907BE89FACBC}" type="presParOf" srcId="{56BBFAF7-44C1-4D37-AF17-CBD9011EE315}" destId="{77F0881A-B7AB-4167-BE95-B4463398B299}" srcOrd="7" destOrd="0" presId="urn:microsoft.com/office/officeart/2005/8/layout/hProcess9"/>
    <dgm:cxn modelId="{579DC9C3-E224-49B2-8126-A2AAE64518EF}" type="presParOf" srcId="{56BBFAF7-44C1-4D37-AF17-CBD9011EE315}" destId="{364D253B-40B3-4F6E-9FF2-98690D3BDBCA}" srcOrd="8" destOrd="0" presId="urn:microsoft.com/office/officeart/2005/8/layout/hProcess9"/>
    <dgm:cxn modelId="{9788ABB6-883C-43A4-801D-9FF1C06FF3D0}" type="presParOf" srcId="{56BBFAF7-44C1-4D37-AF17-CBD9011EE315}" destId="{AB406636-B944-47AB-A2D3-4F902D5332D4}" srcOrd="9" destOrd="0" presId="urn:microsoft.com/office/officeart/2005/8/layout/hProcess9"/>
    <dgm:cxn modelId="{6DE4711F-D6B2-4D9A-ACB7-A8708A9834A2}" type="presParOf" srcId="{56BBFAF7-44C1-4D37-AF17-CBD9011EE315}" destId="{6083341F-3ADC-4C05-A08E-2D56941E58B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D125F-62A2-431F-A544-619A5C338FF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cs-CZ"/>
        </a:p>
      </dgm:t>
    </dgm:pt>
    <dgm:pt modelId="{9F6A72A9-14BA-489D-B899-B05B58BEC840}">
      <dgm:prSet phldrT="[Text]"/>
      <dgm:spPr/>
      <dgm:t>
        <a:bodyPr/>
        <a:lstStyle/>
        <a:p>
          <a:r>
            <a:rPr lang="en-US" dirty="0"/>
            <a:t>Relevance</a:t>
          </a:r>
          <a:endParaRPr lang="cs-CZ" dirty="0"/>
        </a:p>
      </dgm:t>
    </dgm:pt>
    <dgm:pt modelId="{09C8F4D9-FBFC-4128-B096-028ACBBA39C8}" type="parTrans" cxnId="{923446E7-68AE-40F1-9BC0-F14EC9C19440}">
      <dgm:prSet/>
      <dgm:spPr/>
      <dgm:t>
        <a:bodyPr/>
        <a:lstStyle/>
        <a:p>
          <a:endParaRPr lang="cs-CZ"/>
        </a:p>
      </dgm:t>
    </dgm:pt>
    <dgm:pt modelId="{F02FBA9F-DD58-4E6F-926C-F8B7AF6DADD4}" type="sibTrans" cxnId="{923446E7-68AE-40F1-9BC0-F14EC9C19440}">
      <dgm:prSet/>
      <dgm:spPr/>
      <dgm:t>
        <a:bodyPr/>
        <a:lstStyle/>
        <a:p>
          <a:endParaRPr lang="cs-CZ"/>
        </a:p>
      </dgm:t>
    </dgm:pt>
    <dgm:pt modelId="{F3DBAD7B-B4E4-4ACF-96E2-6271B3F9CE2B}">
      <dgm:prSet phldrT="[Text]"/>
      <dgm:spPr/>
      <dgm:t>
        <a:bodyPr/>
        <a:lstStyle/>
        <a:p>
          <a:r>
            <a:rPr lang="en-US" dirty="0"/>
            <a:t>Credibility</a:t>
          </a:r>
          <a:endParaRPr lang="cs-CZ" dirty="0"/>
        </a:p>
      </dgm:t>
    </dgm:pt>
    <dgm:pt modelId="{497FFEFD-9369-4CD0-AC82-3385AEB3A03F}" type="parTrans" cxnId="{50702A5B-34DD-4B0E-BA70-22A01AFF068A}">
      <dgm:prSet/>
      <dgm:spPr/>
      <dgm:t>
        <a:bodyPr/>
        <a:lstStyle/>
        <a:p>
          <a:endParaRPr lang="cs-CZ"/>
        </a:p>
      </dgm:t>
    </dgm:pt>
    <dgm:pt modelId="{A11EC414-0067-4407-94E1-5214D2C6AC9D}" type="sibTrans" cxnId="{50702A5B-34DD-4B0E-BA70-22A01AFF068A}">
      <dgm:prSet/>
      <dgm:spPr/>
      <dgm:t>
        <a:bodyPr/>
        <a:lstStyle/>
        <a:p>
          <a:endParaRPr lang="cs-CZ"/>
        </a:p>
      </dgm:t>
    </dgm:pt>
    <dgm:pt modelId="{D14A4EDD-B908-444A-829B-9F0E143D0B76}">
      <dgm:prSet phldrT="[Text]"/>
      <dgm:spPr/>
      <dgm:t>
        <a:bodyPr/>
        <a:lstStyle/>
        <a:p>
          <a:r>
            <a:rPr lang="en-US" dirty="0"/>
            <a:t>Legitimacy</a:t>
          </a:r>
          <a:endParaRPr lang="cs-CZ" dirty="0"/>
        </a:p>
      </dgm:t>
    </dgm:pt>
    <dgm:pt modelId="{45A00E23-508D-48B9-BF7C-018DBF65F889}" type="parTrans" cxnId="{E07641E3-8C72-4F36-A5F1-84B979DE05A3}">
      <dgm:prSet/>
      <dgm:spPr/>
      <dgm:t>
        <a:bodyPr/>
        <a:lstStyle/>
        <a:p>
          <a:endParaRPr lang="cs-CZ"/>
        </a:p>
      </dgm:t>
    </dgm:pt>
    <dgm:pt modelId="{3C6E4127-ED19-4116-90B4-C342849C3382}" type="sibTrans" cxnId="{E07641E3-8C72-4F36-A5F1-84B979DE05A3}">
      <dgm:prSet/>
      <dgm:spPr/>
      <dgm:t>
        <a:bodyPr/>
        <a:lstStyle/>
        <a:p>
          <a:endParaRPr lang="cs-CZ"/>
        </a:p>
      </dgm:t>
    </dgm:pt>
    <dgm:pt modelId="{FF094CD3-4A51-42CF-A0A1-BC0E7C634FC7}">
      <dgm:prSet phldrT="[Text]"/>
      <dgm:spPr/>
      <dgm:t>
        <a:bodyPr/>
        <a:lstStyle/>
        <a:p>
          <a:r>
            <a:rPr lang="en-US" dirty="0"/>
            <a:t>Effectiveness</a:t>
          </a:r>
          <a:endParaRPr lang="cs-CZ" dirty="0"/>
        </a:p>
      </dgm:t>
    </dgm:pt>
    <dgm:pt modelId="{E2842510-B537-4808-935C-53003C9AF94B}" type="parTrans" cxnId="{F85F9E85-8AD5-4722-A3BB-ED616F2CA68E}">
      <dgm:prSet/>
      <dgm:spPr/>
      <dgm:t>
        <a:bodyPr/>
        <a:lstStyle/>
        <a:p>
          <a:endParaRPr lang="cs-CZ"/>
        </a:p>
      </dgm:t>
    </dgm:pt>
    <dgm:pt modelId="{CAA7E66C-2EF1-4891-9619-AA4F16E34795}" type="sibTrans" cxnId="{F85F9E85-8AD5-4722-A3BB-ED616F2CA68E}">
      <dgm:prSet/>
      <dgm:spPr/>
      <dgm:t>
        <a:bodyPr/>
        <a:lstStyle/>
        <a:p>
          <a:endParaRPr lang="cs-CZ"/>
        </a:p>
      </dgm:t>
    </dgm:pt>
    <dgm:pt modelId="{BD2EB796-C48B-40A7-A255-D3007AB44FB0}" type="pres">
      <dgm:prSet presAssocID="{238D125F-62A2-431F-A544-619A5C338FF7}" presName="Name0" presStyleCnt="0">
        <dgm:presLayoutVars>
          <dgm:dir/>
          <dgm:resizeHandles val="exact"/>
        </dgm:presLayoutVars>
      </dgm:prSet>
      <dgm:spPr/>
    </dgm:pt>
    <dgm:pt modelId="{1E07BD94-4C71-4957-8D2F-20C1C4290AB0}" type="pres">
      <dgm:prSet presAssocID="{9F6A72A9-14BA-489D-B899-B05B58BEC840}" presName="compNode" presStyleCnt="0"/>
      <dgm:spPr/>
    </dgm:pt>
    <dgm:pt modelId="{1332635E-FD3C-48ED-87F1-EB8B120212EF}" type="pres">
      <dgm:prSet presAssocID="{9F6A72A9-14BA-489D-B899-B05B58BEC840}" presName="pictRect" presStyleLbl="node1" presStyleIdx="0" presStyleCnt="4"/>
      <dgm:spPr/>
    </dgm:pt>
    <dgm:pt modelId="{6C6C9D49-E39C-4093-8618-974934BB6032}" type="pres">
      <dgm:prSet presAssocID="{9F6A72A9-14BA-489D-B899-B05B58BEC840}" presName="textRect" presStyleLbl="revTx" presStyleIdx="0" presStyleCnt="4">
        <dgm:presLayoutVars>
          <dgm:bulletEnabled val="1"/>
        </dgm:presLayoutVars>
      </dgm:prSet>
      <dgm:spPr/>
    </dgm:pt>
    <dgm:pt modelId="{60513EAC-374C-4A89-8F68-D8257624481F}" type="pres">
      <dgm:prSet presAssocID="{F02FBA9F-DD58-4E6F-926C-F8B7AF6DADD4}" presName="sibTrans" presStyleLbl="sibTrans2D1" presStyleIdx="0" presStyleCnt="0"/>
      <dgm:spPr/>
    </dgm:pt>
    <dgm:pt modelId="{8A766C3F-FADD-492E-AEA0-EEC601EEFB8D}" type="pres">
      <dgm:prSet presAssocID="{F3DBAD7B-B4E4-4ACF-96E2-6271B3F9CE2B}" presName="compNode" presStyleCnt="0"/>
      <dgm:spPr/>
    </dgm:pt>
    <dgm:pt modelId="{96F50AB1-64FB-4D2C-86A8-6C6E2BB1A7B5}" type="pres">
      <dgm:prSet presAssocID="{F3DBAD7B-B4E4-4ACF-96E2-6271B3F9CE2B}" presName="pictRect" presStyleLbl="node1" presStyleIdx="1" presStyleCnt="4"/>
      <dgm:spPr/>
    </dgm:pt>
    <dgm:pt modelId="{3554393C-90A4-405A-ABA1-37E66AB120AD}" type="pres">
      <dgm:prSet presAssocID="{F3DBAD7B-B4E4-4ACF-96E2-6271B3F9CE2B}" presName="textRect" presStyleLbl="revTx" presStyleIdx="1" presStyleCnt="4">
        <dgm:presLayoutVars>
          <dgm:bulletEnabled val="1"/>
        </dgm:presLayoutVars>
      </dgm:prSet>
      <dgm:spPr/>
    </dgm:pt>
    <dgm:pt modelId="{D92461E3-69B6-4403-BBFB-522E9152DB68}" type="pres">
      <dgm:prSet presAssocID="{A11EC414-0067-4407-94E1-5214D2C6AC9D}" presName="sibTrans" presStyleLbl="sibTrans2D1" presStyleIdx="0" presStyleCnt="0"/>
      <dgm:spPr/>
    </dgm:pt>
    <dgm:pt modelId="{365634A6-5D5A-451B-9F75-8BCF906F607F}" type="pres">
      <dgm:prSet presAssocID="{D14A4EDD-B908-444A-829B-9F0E143D0B76}" presName="compNode" presStyleCnt="0"/>
      <dgm:spPr/>
    </dgm:pt>
    <dgm:pt modelId="{27914541-5EF5-43FD-BB0B-9D7D4EE157EC}" type="pres">
      <dgm:prSet presAssocID="{D14A4EDD-B908-444A-829B-9F0E143D0B76}" presName="pictRect" presStyleLbl="node1" presStyleIdx="2" presStyleCnt="4"/>
      <dgm:spPr/>
    </dgm:pt>
    <dgm:pt modelId="{FFC2EB7E-AA7A-4C3B-A9E9-77C6FC969009}" type="pres">
      <dgm:prSet presAssocID="{D14A4EDD-B908-444A-829B-9F0E143D0B76}" presName="textRect" presStyleLbl="revTx" presStyleIdx="2" presStyleCnt="4">
        <dgm:presLayoutVars>
          <dgm:bulletEnabled val="1"/>
        </dgm:presLayoutVars>
      </dgm:prSet>
      <dgm:spPr/>
    </dgm:pt>
    <dgm:pt modelId="{B94BDA42-62CB-4883-85BE-85B5DDAFC075}" type="pres">
      <dgm:prSet presAssocID="{3C6E4127-ED19-4116-90B4-C342849C3382}" presName="sibTrans" presStyleLbl="sibTrans2D1" presStyleIdx="0" presStyleCnt="0"/>
      <dgm:spPr/>
    </dgm:pt>
    <dgm:pt modelId="{DF5021B8-1786-4EE7-B747-B4D33B3EBFE2}" type="pres">
      <dgm:prSet presAssocID="{FF094CD3-4A51-42CF-A0A1-BC0E7C634FC7}" presName="compNode" presStyleCnt="0"/>
      <dgm:spPr/>
    </dgm:pt>
    <dgm:pt modelId="{9A7587EB-01E9-4E49-A41B-A6A0CCE3DD57}" type="pres">
      <dgm:prSet presAssocID="{FF094CD3-4A51-42CF-A0A1-BC0E7C634FC7}" presName="pictRect" presStyleLbl="node1" presStyleIdx="3" presStyleCnt="4"/>
      <dgm:spPr/>
    </dgm:pt>
    <dgm:pt modelId="{D3869415-E114-451F-A7D4-2B8BD52ED158}" type="pres">
      <dgm:prSet presAssocID="{FF094CD3-4A51-42CF-A0A1-BC0E7C634FC7}" presName="textRect" presStyleLbl="revTx" presStyleIdx="3" presStyleCnt="4">
        <dgm:presLayoutVars>
          <dgm:bulletEnabled val="1"/>
        </dgm:presLayoutVars>
      </dgm:prSet>
      <dgm:spPr/>
    </dgm:pt>
  </dgm:ptLst>
  <dgm:cxnLst>
    <dgm:cxn modelId="{A1537F2D-1A17-4C26-88F0-C1425436DB35}" type="presOf" srcId="{F02FBA9F-DD58-4E6F-926C-F8B7AF6DADD4}" destId="{60513EAC-374C-4A89-8F68-D8257624481F}" srcOrd="0" destOrd="0" presId="urn:microsoft.com/office/officeart/2005/8/layout/pList1"/>
    <dgm:cxn modelId="{50702A5B-34DD-4B0E-BA70-22A01AFF068A}" srcId="{238D125F-62A2-431F-A544-619A5C338FF7}" destId="{F3DBAD7B-B4E4-4ACF-96E2-6271B3F9CE2B}" srcOrd="1" destOrd="0" parTransId="{497FFEFD-9369-4CD0-AC82-3385AEB3A03F}" sibTransId="{A11EC414-0067-4407-94E1-5214D2C6AC9D}"/>
    <dgm:cxn modelId="{A78AA664-B030-4F6C-A988-DFAF5B35014C}" type="presOf" srcId="{9F6A72A9-14BA-489D-B899-B05B58BEC840}" destId="{6C6C9D49-E39C-4093-8618-974934BB6032}" srcOrd="0" destOrd="0" presId="urn:microsoft.com/office/officeart/2005/8/layout/pList1"/>
    <dgm:cxn modelId="{25010166-1462-4A61-A618-731DCCC7328B}" type="presOf" srcId="{3C6E4127-ED19-4116-90B4-C342849C3382}" destId="{B94BDA42-62CB-4883-85BE-85B5DDAFC075}" srcOrd="0" destOrd="0" presId="urn:microsoft.com/office/officeart/2005/8/layout/pList1"/>
    <dgm:cxn modelId="{41219969-6AC5-4419-8286-98D5234DF6D6}" type="presOf" srcId="{D14A4EDD-B908-444A-829B-9F0E143D0B76}" destId="{FFC2EB7E-AA7A-4C3B-A9E9-77C6FC969009}" srcOrd="0" destOrd="0" presId="urn:microsoft.com/office/officeart/2005/8/layout/pList1"/>
    <dgm:cxn modelId="{FA23C94A-F9AF-46DC-88F3-48E34BB9F72B}" type="presOf" srcId="{238D125F-62A2-431F-A544-619A5C338FF7}" destId="{BD2EB796-C48B-40A7-A255-D3007AB44FB0}" srcOrd="0" destOrd="0" presId="urn:microsoft.com/office/officeart/2005/8/layout/pList1"/>
    <dgm:cxn modelId="{10C6E983-B529-43AE-B250-A285D7667FF1}" type="presOf" srcId="{FF094CD3-4A51-42CF-A0A1-BC0E7C634FC7}" destId="{D3869415-E114-451F-A7D4-2B8BD52ED158}" srcOrd="0" destOrd="0" presId="urn:microsoft.com/office/officeart/2005/8/layout/pList1"/>
    <dgm:cxn modelId="{F85F9E85-8AD5-4722-A3BB-ED616F2CA68E}" srcId="{238D125F-62A2-431F-A544-619A5C338FF7}" destId="{FF094CD3-4A51-42CF-A0A1-BC0E7C634FC7}" srcOrd="3" destOrd="0" parTransId="{E2842510-B537-4808-935C-53003C9AF94B}" sibTransId="{CAA7E66C-2EF1-4891-9619-AA4F16E34795}"/>
    <dgm:cxn modelId="{816393CE-1990-4E84-AD0B-F117FCB67CC6}" type="presOf" srcId="{A11EC414-0067-4407-94E1-5214D2C6AC9D}" destId="{D92461E3-69B6-4403-BBFB-522E9152DB68}" srcOrd="0" destOrd="0" presId="urn:microsoft.com/office/officeart/2005/8/layout/pList1"/>
    <dgm:cxn modelId="{1735C4D4-4B5B-44A9-B267-B35DCBBCE343}" type="presOf" srcId="{F3DBAD7B-B4E4-4ACF-96E2-6271B3F9CE2B}" destId="{3554393C-90A4-405A-ABA1-37E66AB120AD}" srcOrd="0" destOrd="0" presId="urn:microsoft.com/office/officeart/2005/8/layout/pList1"/>
    <dgm:cxn modelId="{E07641E3-8C72-4F36-A5F1-84B979DE05A3}" srcId="{238D125F-62A2-431F-A544-619A5C338FF7}" destId="{D14A4EDD-B908-444A-829B-9F0E143D0B76}" srcOrd="2" destOrd="0" parTransId="{45A00E23-508D-48B9-BF7C-018DBF65F889}" sibTransId="{3C6E4127-ED19-4116-90B4-C342849C3382}"/>
    <dgm:cxn modelId="{923446E7-68AE-40F1-9BC0-F14EC9C19440}" srcId="{238D125F-62A2-431F-A544-619A5C338FF7}" destId="{9F6A72A9-14BA-489D-B899-B05B58BEC840}" srcOrd="0" destOrd="0" parTransId="{09C8F4D9-FBFC-4128-B096-028ACBBA39C8}" sibTransId="{F02FBA9F-DD58-4E6F-926C-F8B7AF6DADD4}"/>
    <dgm:cxn modelId="{5E2F74C9-4F6B-446D-A512-068C75AFD8CC}" type="presParOf" srcId="{BD2EB796-C48B-40A7-A255-D3007AB44FB0}" destId="{1E07BD94-4C71-4957-8D2F-20C1C4290AB0}" srcOrd="0" destOrd="0" presId="urn:microsoft.com/office/officeart/2005/8/layout/pList1"/>
    <dgm:cxn modelId="{9D67CC2F-5DF9-4374-9855-0F9EE8BEC208}" type="presParOf" srcId="{1E07BD94-4C71-4957-8D2F-20C1C4290AB0}" destId="{1332635E-FD3C-48ED-87F1-EB8B120212EF}" srcOrd="0" destOrd="0" presId="urn:microsoft.com/office/officeart/2005/8/layout/pList1"/>
    <dgm:cxn modelId="{390A8FBB-E7F2-4200-81B9-56B1D3A2D134}" type="presParOf" srcId="{1E07BD94-4C71-4957-8D2F-20C1C4290AB0}" destId="{6C6C9D49-E39C-4093-8618-974934BB6032}" srcOrd="1" destOrd="0" presId="urn:microsoft.com/office/officeart/2005/8/layout/pList1"/>
    <dgm:cxn modelId="{4009F6AB-6E2C-430A-8CCC-D61CCA4EC152}" type="presParOf" srcId="{BD2EB796-C48B-40A7-A255-D3007AB44FB0}" destId="{60513EAC-374C-4A89-8F68-D8257624481F}" srcOrd="1" destOrd="0" presId="urn:microsoft.com/office/officeart/2005/8/layout/pList1"/>
    <dgm:cxn modelId="{6A3F47C7-AEAB-4314-BF77-D95DC009E39D}" type="presParOf" srcId="{BD2EB796-C48B-40A7-A255-D3007AB44FB0}" destId="{8A766C3F-FADD-492E-AEA0-EEC601EEFB8D}" srcOrd="2" destOrd="0" presId="urn:microsoft.com/office/officeart/2005/8/layout/pList1"/>
    <dgm:cxn modelId="{08573727-6CD5-495F-A566-DF88D0A91A1D}" type="presParOf" srcId="{8A766C3F-FADD-492E-AEA0-EEC601EEFB8D}" destId="{96F50AB1-64FB-4D2C-86A8-6C6E2BB1A7B5}" srcOrd="0" destOrd="0" presId="urn:microsoft.com/office/officeart/2005/8/layout/pList1"/>
    <dgm:cxn modelId="{DDBB9E43-A660-454C-9A9F-A91CD90C5CF8}" type="presParOf" srcId="{8A766C3F-FADD-492E-AEA0-EEC601EEFB8D}" destId="{3554393C-90A4-405A-ABA1-37E66AB120AD}" srcOrd="1" destOrd="0" presId="urn:microsoft.com/office/officeart/2005/8/layout/pList1"/>
    <dgm:cxn modelId="{03909FD8-75F4-4614-9865-4F749075D65C}" type="presParOf" srcId="{BD2EB796-C48B-40A7-A255-D3007AB44FB0}" destId="{D92461E3-69B6-4403-BBFB-522E9152DB68}" srcOrd="3" destOrd="0" presId="urn:microsoft.com/office/officeart/2005/8/layout/pList1"/>
    <dgm:cxn modelId="{8F99092E-A920-4D8E-9426-A86A805D6C81}" type="presParOf" srcId="{BD2EB796-C48B-40A7-A255-D3007AB44FB0}" destId="{365634A6-5D5A-451B-9F75-8BCF906F607F}" srcOrd="4" destOrd="0" presId="urn:microsoft.com/office/officeart/2005/8/layout/pList1"/>
    <dgm:cxn modelId="{5952AC85-9E4F-411D-94E7-F9E3EFCA8D07}" type="presParOf" srcId="{365634A6-5D5A-451B-9F75-8BCF906F607F}" destId="{27914541-5EF5-43FD-BB0B-9D7D4EE157EC}" srcOrd="0" destOrd="0" presId="urn:microsoft.com/office/officeart/2005/8/layout/pList1"/>
    <dgm:cxn modelId="{ECEA2FED-771C-45E7-9793-75BCF71AC48B}" type="presParOf" srcId="{365634A6-5D5A-451B-9F75-8BCF906F607F}" destId="{FFC2EB7E-AA7A-4C3B-A9E9-77C6FC969009}" srcOrd="1" destOrd="0" presId="urn:microsoft.com/office/officeart/2005/8/layout/pList1"/>
    <dgm:cxn modelId="{44AFBEA2-6614-458C-A600-0CB7E638810E}" type="presParOf" srcId="{BD2EB796-C48B-40A7-A255-D3007AB44FB0}" destId="{B94BDA42-62CB-4883-85BE-85B5DDAFC075}" srcOrd="5" destOrd="0" presId="urn:microsoft.com/office/officeart/2005/8/layout/pList1"/>
    <dgm:cxn modelId="{E0D30729-707E-4F0C-9002-D09E553DA032}" type="presParOf" srcId="{BD2EB796-C48B-40A7-A255-D3007AB44FB0}" destId="{DF5021B8-1786-4EE7-B747-B4D33B3EBFE2}" srcOrd="6" destOrd="0" presId="urn:microsoft.com/office/officeart/2005/8/layout/pList1"/>
    <dgm:cxn modelId="{998AEA2B-7E26-47D1-AEF2-21167E0F6B26}" type="presParOf" srcId="{DF5021B8-1786-4EE7-B747-B4D33B3EBFE2}" destId="{9A7587EB-01E9-4E49-A41B-A6A0CCE3DD57}" srcOrd="0" destOrd="0" presId="urn:microsoft.com/office/officeart/2005/8/layout/pList1"/>
    <dgm:cxn modelId="{BF9F818F-02B7-43B8-A9A5-47027ED4D5D9}" type="presParOf" srcId="{DF5021B8-1786-4EE7-B747-B4D33B3EBFE2}" destId="{D3869415-E114-451F-A7D4-2B8BD52ED158}" srcOrd="1" destOrd="0" presId="urn:microsoft.com/office/officeart/2005/8/layout/p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1CA30-14A7-4419-8012-D079ECB69467}"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cs-CZ"/>
        </a:p>
      </dgm:t>
    </dgm:pt>
    <dgm:pt modelId="{CEB2D223-B802-41FE-9F17-15BB1ADA97FE}">
      <dgm:prSet phldrT="[Text]" custT="1"/>
      <dgm:spPr/>
      <dgm:t>
        <a:bodyPr/>
        <a:lstStyle/>
        <a:p>
          <a:r>
            <a:rPr lang="en-US" sz="1800" b="1" dirty="0"/>
            <a:t>Public</a:t>
          </a:r>
          <a:endParaRPr lang="cs-CZ" sz="1800" b="1" dirty="0"/>
        </a:p>
      </dgm:t>
    </dgm:pt>
    <dgm:pt modelId="{17F6E099-3C70-449A-A475-2C6D0C8921FC}" type="parTrans" cxnId="{A6EA16C1-80CF-415C-BC0F-8701A030D4A9}">
      <dgm:prSet/>
      <dgm:spPr/>
      <dgm:t>
        <a:bodyPr/>
        <a:lstStyle/>
        <a:p>
          <a:endParaRPr lang="cs-CZ"/>
        </a:p>
      </dgm:t>
    </dgm:pt>
    <dgm:pt modelId="{A00440C3-AC32-4999-ABCB-FE13671ABD83}" type="sibTrans" cxnId="{A6EA16C1-80CF-415C-BC0F-8701A030D4A9}">
      <dgm:prSet/>
      <dgm:spPr/>
      <dgm:t>
        <a:bodyPr/>
        <a:lstStyle/>
        <a:p>
          <a:endParaRPr lang="cs-CZ"/>
        </a:p>
      </dgm:t>
    </dgm:pt>
    <dgm:pt modelId="{B3E31BB0-C5FA-4B38-A837-FA98F6345D4B}">
      <dgm:prSet phldrT="[Text]" custT="1"/>
      <dgm:spPr>
        <a:solidFill>
          <a:schemeClr val="accent6">
            <a:lumMod val="40000"/>
            <a:lumOff val="60000"/>
            <a:alpha val="90000"/>
          </a:schemeClr>
        </a:solidFill>
      </dgm:spPr>
      <dgm:t>
        <a:bodyPr/>
        <a:lstStyle/>
        <a:p>
          <a:r>
            <a:rPr lang="en-US" sz="1400" dirty="0"/>
            <a:t>Communities of interest</a:t>
          </a:r>
          <a:endParaRPr lang="cs-CZ" sz="1400" dirty="0"/>
        </a:p>
      </dgm:t>
    </dgm:pt>
    <dgm:pt modelId="{4226ECBD-5738-4A35-8889-D596E6BFCE07}" type="parTrans" cxnId="{B7B56589-CCA9-48C5-8BE1-2CCADA6F517F}">
      <dgm:prSet/>
      <dgm:spPr/>
      <dgm:t>
        <a:bodyPr/>
        <a:lstStyle/>
        <a:p>
          <a:endParaRPr lang="cs-CZ"/>
        </a:p>
      </dgm:t>
    </dgm:pt>
    <dgm:pt modelId="{4A7E5AB1-2168-43F5-B126-47EB45F41E0D}" type="sibTrans" cxnId="{B7B56589-CCA9-48C5-8BE1-2CCADA6F517F}">
      <dgm:prSet/>
      <dgm:spPr/>
      <dgm:t>
        <a:bodyPr/>
        <a:lstStyle/>
        <a:p>
          <a:endParaRPr lang="cs-CZ"/>
        </a:p>
      </dgm:t>
    </dgm:pt>
    <dgm:pt modelId="{4942412E-6647-48E0-A34E-431040F43ED1}">
      <dgm:prSet phldrT="[Text]" custT="1"/>
      <dgm:spPr/>
      <dgm:t>
        <a:bodyPr/>
        <a:lstStyle/>
        <a:p>
          <a:r>
            <a:rPr lang="en-US" sz="1800" b="1" dirty="0"/>
            <a:t>Researchers</a:t>
          </a:r>
          <a:endParaRPr lang="cs-CZ" sz="1800" b="1" dirty="0"/>
        </a:p>
      </dgm:t>
    </dgm:pt>
    <dgm:pt modelId="{40FEE9FC-C008-4371-B7A0-D27C470FD5AC}" type="parTrans" cxnId="{0E65D2A0-36D8-44FC-AB4F-8ACEDBEEBA6A}">
      <dgm:prSet/>
      <dgm:spPr/>
      <dgm:t>
        <a:bodyPr/>
        <a:lstStyle/>
        <a:p>
          <a:endParaRPr lang="cs-CZ"/>
        </a:p>
      </dgm:t>
    </dgm:pt>
    <dgm:pt modelId="{9448E905-0CB4-41F4-89C8-93E601FC1704}" type="sibTrans" cxnId="{0E65D2A0-36D8-44FC-AB4F-8ACEDBEEBA6A}">
      <dgm:prSet/>
      <dgm:spPr/>
      <dgm:t>
        <a:bodyPr/>
        <a:lstStyle/>
        <a:p>
          <a:endParaRPr lang="cs-CZ"/>
        </a:p>
      </dgm:t>
    </dgm:pt>
    <dgm:pt modelId="{3B0E5EA5-1544-4C08-B813-68D77811D647}">
      <dgm:prSet phldrT="[Text]" custT="1"/>
      <dgm:spPr>
        <a:solidFill>
          <a:schemeClr val="accent6">
            <a:lumMod val="40000"/>
            <a:lumOff val="60000"/>
            <a:alpha val="90000"/>
          </a:schemeClr>
        </a:solidFill>
      </dgm:spPr>
      <dgm:t>
        <a:bodyPr/>
        <a:lstStyle/>
        <a:p>
          <a:r>
            <a:rPr lang="en-US" sz="1400" dirty="0"/>
            <a:t>Academic and non-academic researchers</a:t>
          </a:r>
          <a:endParaRPr lang="cs-CZ" sz="1400" dirty="0"/>
        </a:p>
      </dgm:t>
    </dgm:pt>
    <dgm:pt modelId="{BD8222AA-CE49-4E26-B760-56BCB9996BCC}" type="parTrans" cxnId="{E5F0B2B7-A59E-47ED-A80E-9389E47FF01B}">
      <dgm:prSet/>
      <dgm:spPr/>
      <dgm:t>
        <a:bodyPr/>
        <a:lstStyle/>
        <a:p>
          <a:endParaRPr lang="cs-CZ"/>
        </a:p>
      </dgm:t>
    </dgm:pt>
    <dgm:pt modelId="{59DDFAC1-E383-41AD-ADB6-384437E6996F}" type="sibTrans" cxnId="{E5F0B2B7-A59E-47ED-A80E-9389E47FF01B}">
      <dgm:prSet/>
      <dgm:spPr/>
      <dgm:t>
        <a:bodyPr/>
        <a:lstStyle/>
        <a:p>
          <a:endParaRPr lang="cs-CZ"/>
        </a:p>
      </dgm:t>
    </dgm:pt>
    <dgm:pt modelId="{6F1AED23-F365-4BC6-AC35-4766694BB29B}">
      <dgm:prSet phldrT="[Text]" custT="1"/>
      <dgm:spPr/>
      <dgm:t>
        <a:bodyPr/>
        <a:lstStyle/>
        <a:p>
          <a:r>
            <a:rPr lang="en-US" sz="1800" b="1" dirty="0"/>
            <a:t>Policy makers</a:t>
          </a:r>
          <a:endParaRPr lang="cs-CZ" sz="1800" b="1" dirty="0"/>
        </a:p>
      </dgm:t>
    </dgm:pt>
    <dgm:pt modelId="{4527E091-50B7-4351-8FDB-5DE9BAB2B70A}" type="parTrans" cxnId="{51D485EC-AD60-49CE-96AA-287939F7C6A4}">
      <dgm:prSet/>
      <dgm:spPr/>
      <dgm:t>
        <a:bodyPr/>
        <a:lstStyle/>
        <a:p>
          <a:endParaRPr lang="cs-CZ"/>
        </a:p>
      </dgm:t>
    </dgm:pt>
    <dgm:pt modelId="{92E7683A-BC00-49AD-AC89-0E6A9DA8E916}" type="sibTrans" cxnId="{51D485EC-AD60-49CE-96AA-287939F7C6A4}">
      <dgm:prSet/>
      <dgm:spPr/>
      <dgm:t>
        <a:bodyPr/>
        <a:lstStyle/>
        <a:p>
          <a:endParaRPr lang="cs-CZ"/>
        </a:p>
      </dgm:t>
    </dgm:pt>
    <dgm:pt modelId="{5C21B882-B066-42C1-B489-3AFD771768DA}">
      <dgm:prSet phldrT="[Text]" custT="1"/>
      <dgm:spPr>
        <a:solidFill>
          <a:schemeClr val="accent6">
            <a:lumMod val="40000"/>
            <a:lumOff val="60000"/>
            <a:alpha val="90000"/>
          </a:schemeClr>
        </a:solidFill>
      </dgm:spPr>
      <dgm:t>
        <a:bodyPr/>
        <a:lstStyle/>
        <a:p>
          <a:r>
            <a:rPr lang="en-US" sz="1400" dirty="0"/>
            <a:t>Local authorities</a:t>
          </a:r>
          <a:endParaRPr lang="cs-CZ" sz="1400" dirty="0"/>
        </a:p>
      </dgm:t>
    </dgm:pt>
    <dgm:pt modelId="{80BCE105-AF3B-4987-8A98-41EF15205D9D}" type="parTrans" cxnId="{F62541D5-594E-486D-B164-C8524061607D}">
      <dgm:prSet/>
      <dgm:spPr/>
      <dgm:t>
        <a:bodyPr/>
        <a:lstStyle/>
        <a:p>
          <a:endParaRPr lang="cs-CZ"/>
        </a:p>
      </dgm:t>
    </dgm:pt>
    <dgm:pt modelId="{ED503AAF-6CB4-4274-B4BE-6052E0FD0A9F}" type="sibTrans" cxnId="{F62541D5-594E-486D-B164-C8524061607D}">
      <dgm:prSet/>
      <dgm:spPr/>
      <dgm:t>
        <a:bodyPr/>
        <a:lstStyle/>
        <a:p>
          <a:endParaRPr lang="cs-CZ"/>
        </a:p>
      </dgm:t>
    </dgm:pt>
    <dgm:pt modelId="{026D0076-9204-4FDB-A9BA-93C7780A7B3E}">
      <dgm:prSet phldrT="[Text]" custT="1"/>
      <dgm:spPr/>
      <dgm:t>
        <a:bodyPr/>
        <a:lstStyle/>
        <a:p>
          <a:r>
            <a:rPr lang="en-US" sz="1800" b="1" dirty="0"/>
            <a:t>Industry practitioners</a:t>
          </a:r>
          <a:endParaRPr lang="cs-CZ" sz="1800" b="1" dirty="0"/>
        </a:p>
      </dgm:t>
    </dgm:pt>
    <dgm:pt modelId="{57105150-1B9A-4079-BCCB-FFA10BE38434}" type="parTrans" cxnId="{AAA0B2E4-686C-4295-9A6F-74AF3DBAE2C7}">
      <dgm:prSet/>
      <dgm:spPr/>
      <dgm:t>
        <a:bodyPr/>
        <a:lstStyle/>
        <a:p>
          <a:endParaRPr lang="cs-CZ"/>
        </a:p>
      </dgm:t>
    </dgm:pt>
    <dgm:pt modelId="{211F5810-F280-4709-9018-4DAD3A17DE4B}" type="sibTrans" cxnId="{AAA0B2E4-686C-4295-9A6F-74AF3DBAE2C7}">
      <dgm:prSet/>
      <dgm:spPr/>
      <dgm:t>
        <a:bodyPr/>
        <a:lstStyle/>
        <a:p>
          <a:endParaRPr lang="cs-CZ"/>
        </a:p>
      </dgm:t>
    </dgm:pt>
    <dgm:pt modelId="{310BEBEA-A6AB-49AF-9272-CBD4F55B545F}">
      <dgm:prSet phldrT="[Text]" custT="1"/>
      <dgm:spPr>
        <a:solidFill>
          <a:schemeClr val="accent6">
            <a:lumMod val="40000"/>
            <a:lumOff val="60000"/>
            <a:alpha val="90000"/>
          </a:schemeClr>
        </a:solidFill>
      </dgm:spPr>
      <dgm:t>
        <a:bodyPr/>
        <a:lstStyle/>
        <a:p>
          <a:r>
            <a:rPr lang="en-US" sz="1400" dirty="0"/>
            <a:t>Business and industry</a:t>
          </a:r>
          <a:endParaRPr lang="cs-CZ" sz="1400" dirty="0"/>
        </a:p>
      </dgm:t>
    </dgm:pt>
    <dgm:pt modelId="{12A33E14-06A7-4959-ADF2-EE576C44FAE9}" type="parTrans" cxnId="{7AEB3423-A4DC-4B43-9FB5-564C716B910B}">
      <dgm:prSet/>
      <dgm:spPr/>
      <dgm:t>
        <a:bodyPr/>
        <a:lstStyle/>
        <a:p>
          <a:endParaRPr lang="cs-CZ"/>
        </a:p>
      </dgm:t>
    </dgm:pt>
    <dgm:pt modelId="{97006600-DC08-4682-AE0A-F4D83C1A21D7}" type="sibTrans" cxnId="{7AEB3423-A4DC-4B43-9FB5-564C716B910B}">
      <dgm:prSet/>
      <dgm:spPr/>
      <dgm:t>
        <a:bodyPr/>
        <a:lstStyle/>
        <a:p>
          <a:endParaRPr lang="cs-CZ"/>
        </a:p>
      </dgm:t>
    </dgm:pt>
    <dgm:pt modelId="{63CAA4E1-DAED-4B3B-9400-129E26BFA37E}">
      <dgm:prSet phldrT="[Text]" custT="1"/>
      <dgm:spPr>
        <a:solidFill>
          <a:schemeClr val="accent6">
            <a:lumMod val="40000"/>
            <a:lumOff val="60000"/>
            <a:alpha val="90000"/>
          </a:schemeClr>
        </a:solidFill>
      </dgm:spPr>
      <dgm:t>
        <a:bodyPr/>
        <a:lstStyle/>
        <a:p>
          <a:endParaRPr lang="cs-CZ" sz="1400" dirty="0"/>
        </a:p>
      </dgm:t>
    </dgm:pt>
    <dgm:pt modelId="{D942FDEC-0A07-46C8-A3C9-10C40E13D5CB}" type="parTrans" cxnId="{FB2AFF63-1656-4B79-8605-B29209D1BDBD}">
      <dgm:prSet/>
      <dgm:spPr/>
      <dgm:t>
        <a:bodyPr/>
        <a:lstStyle/>
        <a:p>
          <a:endParaRPr lang="cs-CZ"/>
        </a:p>
      </dgm:t>
    </dgm:pt>
    <dgm:pt modelId="{8B7F03B1-90F2-43A0-9552-0271FAD9066E}" type="sibTrans" cxnId="{FB2AFF63-1656-4B79-8605-B29209D1BDBD}">
      <dgm:prSet/>
      <dgm:spPr/>
      <dgm:t>
        <a:bodyPr/>
        <a:lstStyle/>
        <a:p>
          <a:endParaRPr lang="cs-CZ"/>
        </a:p>
      </dgm:t>
    </dgm:pt>
    <dgm:pt modelId="{7DCCFC43-8568-4A6E-AE56-EBD0D89C4A82}">
      <dgm:prSet phldrT="[Text]" custT="1"/>
      <dgm:spPr>
        <a:solidFill>
          <a:schemeClr val="accent6">
            <a:lumMod val="40000"/>
            <a:lumOff val="60000"/>
            <a:alpha val="90000"/>
          </a:schemeClr>
        </a:solidFill>
      </dgm:spPr>
      <dgm:t>
        <a:bodyPr/>
        <a:lstStyle/>
        <a:p>
          <a:r>
            <a:rPr lang="en-US" sz="1400" dirty="0"/>
            <a:t>NGOs</a:t>
          </a:r>
          <a:endParaRPr lang="cs-CZ" sz="1400" dirty="0"/>
        </a:p>
      </dgm:t>
    </dgm:pt>
    <dgm:pt modelId="{ACF0DEF4-5F6C-4753-A697-1676B888B630}" type="parTrans" cxnId="{601ECD87-8929-439D-A533-AC7C7DF44302}">
      <dgm:prSet/>
      <dgm:spPr/>
      <dgm:t>
        <a:bodyPr/>
        <a:lstStyle/>
        <a:p>
          <a:endParaRPr lang="cs-CZ"/>
        </a:p>
      </dgm:t>
    </dgm:pt>
    <dgm:pt modelId="{41F9DDC5-86B7-48F0-B845-78ACD96A1207}" type="sibTrans" cxnId="{601ECD87-8929-439D-A533-AC7C7DF44302}">
      <dgm:prSet/>
      <dgm:spPr/>
      <dgm:t>
        <a:bodyPr/>
        <a:lstStyle/>
        <a:p>
          <a:endParaRPr lang="cs-CZ"/>
        </a:p>
      </dgm:t>
    </dgm:pt>
    <dgm:pt modelId="{27F03DFB-1F70-4F29-8BA3-ACABC3A7EE2D}">
      <dgm:prSet phldrT="[Text]" custT="1"/>
      <dgm:spPr>
        <a:solidFill>
          <a:schemeClr val="accent6">
            <a:lumMod val="40000"/>
            <a:lumOff val="60000"/>
            <a:alpha val="90000"/>
          </a:schemeClr>
        </a:solidFill>
      </dgm:spPr>
      <dgm:t>
        <a:bodyPr/>
        <a:lstStyle/>
        <a:p>
          <a:endParaRPr lang="cs-CZ" sz="1400" dirty="0"/>
        </a:p>
      </dgm:t>
    </dgm:pt>
    <dgm:pt modelId="{0891D484-D137-44E9-863E-F8969B3C7CA6}" type="parTrans" cxnId="{0DF501FE-E00A-45C8-BC19-47927D52A74B}">
      <dgm:prSet/>
      <dgm:spPr/>
      <dgm:t>
        <a:bodyPr/>
        <a:lstStyle/>
        <a:p>
          <a:endParaRPr lang="cs-CZ"/>
        </a:p>
      </dgm:t>
    </dgm:pt>
    <dgm:pt modelId="{C9E4AA9F-28E3-4BE0-BE14-C835132CF39D}" type="sibTrans" cxnId="{0DF501FE-E00A-45C8-BC19-47927D52A74B}">
      <dgm:prSet/>
      <dgm:spPr/>
      <dgm:t>
        <a:bodyPr/>
        <a:lstStyle/>
        <a:p>
          <a:endParaRPr lang="cs-CZ"/>
        </a:p>
      </dgm:t>
    </dgm:pt>
    <dgm:pt modelId="{2A9CFAB7-0062-4215-8C91-2C01F07599BB}">
      <dgm:prSet phldrT="[Text]" custT="1"/>
      <dgm:spPr>
        <a:solidFill>
          <a:schemeClr val="accent6">
            <a:lumMod val="40000"/>
            <a:lumOff val="60000"/>
            <a:alpha val="90000"/>
          </a:schemeClr>
        </a:solidFill>
      </dgm:spPr>
      <dgm:t>
        <a:bodyPr/>
        <a:lstStyle/>
        <a:p>
          <a:r>
            <a:rPr lang="en-US" sz="1400" dirty="0"/>
            <a:t>Community organizations</a:t>
          </a:r>
          <a:endParaRPr lang="cs-CZ" sz="1400" dirty="0"/>
        </a:p>
      </dgm:t>
    </dgm:pt>
    <dgm:pt modelId="{A8FEC34B-9F85-4BFB-B4B7-A8BC1D1F8555}" type="parTrans" cxnId="{E789D6D3-EEC2-4F10-8A32-A14BFDB2232D}">
      <dgm:prSet/>
      <dgm:spPr/>
      <dgm:t>
        <a:bodyPr/>
        <a:lstStyle/>
        <a:p>
          <a:endParaRPr lang="cs-CZ"/>
        </a:p>
      </dgm:t>
    </dgm:pt>
    <dgm:pt modelId="{2F0AB314-8B77-4A02-9FD2-80A4F5E98EC5}" type="sibTrans" cxnId="{E789D6D3-EEC2-4F10-8A32-A14BFDB2232D}">
      <dgm:prSet/>
      <dgm:spPr/>
      <dgm:t>
        <a:bodyPr/>
        <a:lstStyle/>
        <a:p>
          <a:endParaRPr lang="cs-CZ"/>
        </a:p>
      </dgm:t>
    </dgm:pt>
    <dgm:pt modelId="{03BA55DF-F8B2-4628-8A4A-A47DA2C407E1}">
      <dgm:prSet phldrT="[Text]" custT="1"/>
      <dgm:spPr>
        <a:solidFill>
          <a:schemeClr val="accent6">
            <a:lumMod val="40000"/>
            <a:lumOff val="60000"/>
            <a:alpha val="90000"/>
          </a:schemeClr>
        </a:solidFill>
      </dgm:spPr>
      <dgm:t>
        <a:bodyPr/>
        <a:lstStyle/>
        <a:p>
          <a:endParaRPr lang="cs-CZ" sz="1400" dirty="0"/>
        </a:p>
      </dgm:t>
    </dgm:pt>
    <dgm:pt modelId="{DFD3FEAC-0B4B-4E6E-9410-637F03B4DF30}" type="parTrans" cxnId="{393CD082-86E2-4BBF-85A9-ECE45F52FCD2}">
      <dgm:prSet/>
      <dgm:spPr/>
      <dgm:t>
        <a:bodyPr/>
        <a:lstStyle/>
        <a:p>
          <a:endParaRPr lang="cs-CZ"/>
        </a:p>
      </dgm:t>
    </dgm:pt>
    <dgm:pt modelId="{7006B8EC-4C31-4038-9CFB-2047812D4ACA}" type="sibTrans" cxnId="{393CD082-86E2-4BBF-85A9-ECE45F52FCD2}">
      <dgm:prSet/>
      <dgm:spPr/>
      <dgm:t>
        <a:bodyPr/>
        <a:lstStyle/>
        <a:p>
          <a:endParaRPr lang="cs-CZ"/>
        </a:p>
      </dgm:t>
    </dgm:pt>
    <dgm:pt modelId="{3FFBC89C-0F68-4F88-BD88-D9D5898E8D30}">
      <dgm:prSet phldrT="[Text]" custT="1"/>
      <dgm:spPr>
        <a:solidFill>
          <a:schemeClr val="accent6">
            <a:lumMod val="40000"/>
            <a:lumOff val="60000"/>
            <a:alpha val="90000"/>
          </a:schemeClr>
        </a:solidFill>
      </dgm:spPr>
      <dgm:t>
        <a:bodyPr/>
        <a:lstStyle/>
        <a:p>
          <a:r>
            <a:rPr lang="en-US" sz="1400" dirty="0"/>
            <a:t> govern. – regional, national, local  </a:t>
          </a:r>
          <a:endParaRPr lang="cs-CZ" sz="1400" dirty="0"/>
        </a:p>
      </dgm:t>
    </dgm:pt>
    <dgm:pt modelId="{3E495895-DC72-45AF-AD22-99BD1BAC58A8}" type="parTrans" cxnId="{F6D4094A-8D7A-4FB6-95C2-4B76AD700F84}">
      <dgm:prSet/>
      <dgm:spPr/>
      <dgm:t>
        <a:bodyPr/>
        <a:lstStyle/>
        <a:p>
          <a:endParaRPr lang="cs-CZ"/>
        </a:p>
      </dgm:t>
    </dgm:pt>
    <dgm:pt modelId="{8CFEC07B-FCDD-4A70-914E-449161C46BFF}" type="sibTrans" cxnId="{F6D4094A-8D7A-4FB6-95C2-4B76AD700F84}">
      <dgm:prSet/>
      <dgm:spPr/>
      <dgm:t>
        <a:bodyPr/>
        <a:lstStyle/>
        <a:p>
          <a:endParaRPr lang="cs-CZ"/>
        </a:p>
      </dgm:t>
    </dgm:pt>
    <dgm:pt modelId="{A74808AB-E45A-4F80-94CC-7E70455EC73B}">
      <dgm:prSet phldrT="[Text]" custT="1"/>
      <dgm:spPr>
        <a:solidFill>
          <a:schemeClr val="accent6">
            <a:lumMod val="40000"/>
            <a:lumOff val="60000"/>
            <a:alpha val="90000"/>
          </a:schemeClr>
        </a:solidFill>
      </dgm:spPr>
      <dgm:t>
        <a:bodyPr/>
        <a:lstStyle/>
        <a:p>
          <a:endParaRPr lang="cs-CZ" sz="1400" dirty="0"/>
        </a:p>
      </dgm:t>
    </dgm:pt>
    <dgm:pt modelId="{980225CA-F4A4-4C33-BE12-75137B7D7428}" type="parTrans" cxnId="{A18A3685-B25D-4810-966A-5E590ACAB439}">
      <dgm:prSet/>
      <dgm:spPr/>
      <dgm:t>
        <a:bodyPr/>
        <a:lstStyle/>
        <a:p>
          <a:endParaRPr lang="cs-CZ"/>
        </a:p>
      </dgm:t>
    </dgm:pt>
    <dgm:pt modelId="{484887A0-D3B4-4349-86C5-8B646E858EDA}" type="sibTrans" cxnId="{A18A3685-B25D-4810-966A-5E590ACAB439}">
      <dgm:prSet/>
      <dgm:spPr/>
      <dgm:t>
        <a:bodyPr/>
        <a:lstStyle/>
        <a:p>
          <a:endParaRPr lang="cs-CZ"/>
        </a:p>
      </dgm:t>
    </dgm:pt>
    <dgm:pt modelId="{0CD967F2-63D5-4B1C-8D16-070F32942AC1}">
      <dgm:prSet phldrT="[Text]"/>
      <dgm:spPr>
        <a:solidFill>
          <a:schemeClr val="accent6">
            <a:lumMod val="40000"/>
            <a:lumOff val="60000"/>
            <a:alpha val="90000"/>
          </a:schemeClr>
        </a:solidFill>
      </dgm:spPr>
      <dgm:t>
        <a:bodyPr/>
        <a:lstStyle/>
        <a:p>
          <a:endParaRPr lang="cs-CZ" sz="900" dirty="0"/>
        </a:p>
      </dgm:t>
    </dgm:pt>
    <dgm:pt modelId="{05FFE9A9-3F20-49D1-8A75-A2DDD5C3C67E}" type="parTrans" cxnId="{CE54C53B-BDCC-4DCA-8F43-20FC3703F5A7}">
      <dgm:prSet/>
      <dgm:spPr/>
      <dgm:t>
        <a:bodyPr/>
        <a:lstStyle/>
        <a:p>
          <a:endParaRPr lang="cs-CZ"/>
        </a:p>
      </dgm:t>
    </dgm:pt>
    <dgm:pt modelId="{16716F53-B87A-432A-A519-12E8AE6AC18B}" type="sibTrans" cxnId="{CE54C53B-BDCC-4DCA-8F43-20FC3703F5A7}">
      <dgm:prSet/>
      <dgm:spPr/>
      <dgm:t>
        <a:bodyPr/>
        <a:lstStyle/>
        <a:p>
          <a:endParaRPr lang="cs-CZ"/>
        </a:p>
      </dgm:t>
    </dgm:pt>
    <dgm:pt modelId="{7FA01C25-F437-4C67-8C43-F40C20A6BF77}">
      <dgm:prSet phldrT="[Text]" custT="1"/>
      <dgm:spPr>
        <a:solidFill>
          <a:schemeClr val="accent6">
            <a:lumMod val="40000"/>
            <a:lumOff val="60000"/>
            <a:alpha val="90000"/>
          </a:schemeClr>
        </a:solidFill>
      </dgm:spPr>
      <dgm:t>
        <a:bodyPr/>
        <a:lstStyle/>
        <a:p>
          <a:r>
            <a:rPr lang="en-US" sz="1400" dirty="0"/>
            <a:t>the media</a:t>
          </a:r>
          <a:endParaRPr lang="cs-CZ" sz="1400" dirty="0"/>
        </a:p>
      </dgm:t>
    </dgm:pt>
    <dgm:pt modelId="{ABBDCECF-68E4-4C76-8792-152E114AAA1C}" type="parTrans" cxnId="{6E57EB32-7782-4397-92B1-23E9F7FF683A}">
      <dgm:prSet/>
      <dgm:spPr/>
      <dgm:t>
        <a:bodyPr/>
        <a:lstStyle/>
        <a:p>
          <a:endParaRPr lang="cs-CZ"/>
        </a:p>
      </dgm:t>
    </dgm:pt>
    <dgm:pt modelId="{CBE8CAF9-0C3F-4638-8D82-317734966E74}" type="sibTrans" cxnId="{6E57EB32-7782-4397-92B1-23E9F7FF683A}">
      <dgm:prSet/>
      <dgm:spPr/>
      <dgm:t>
        <a:bodyPr/>
        <a:lstStyle/>
        <a:p>
          <a:endParaRPr lang="cs-CZ"/>
        </a:p>
      </dgm:t>
    </dgm:pt>
    <dgm:pt modelId="{F6DB4DC0-3EF9-441E-9AE3-6A608B8330E9}" type="pres">
      <dgm:prSet presAssocID="{3391CA30-14A7-4419-8012-D079ECB69467}" presName="cycleMatrixDiagram" presStyleCnt="0">
        <dgm:presLayoutVars>
          <dgm:chMax val="1"/>
          <dgm:dir/>
          <dgm:animLvl val="lvl"/>
          <dgm:resizeHandles val="exact"/>
        </dgm:presLayoutVars>
      </dgm:prSet>
      <dgm:spPr/>
    </dgm:pt>
    <dgm:pt modelId="{CD17D221-B741-41DA-9309-B6539B9A38BB}" type="pres">
      <dgm:prSet presAssocID="{3391CA30-14A7-4419-8012-D079ECB69467}" presName="children" presStyleCnt="0"/>
      <dgm:spPr/>
    </dgm:pt>
    <dgm:pt modelId="{DA5BCAF0-8A00-4C3C-8FB0-C02BDD4E4B6D}" type="pres">
      <dgm:prSet presAssocID="{3391CA30-14A7-4419-8012-D079ECB69467}" presName="child1group" presStyleCnt="0"/>
      <dgm:spPr/>
    </dgm:pt>
    <dgm:pt modelId="{40A735D3-A13F-453D-8C15-4BDEC6FF0E8B}" type="pres">
      <dgm:prSet presAssocID="{3391CA30-14A7-4419-8012-D079ECB69467}" presName="child1" presStyleLbl="bgAcc1" presStyleIdx="0" presStyleCnt="4"/>
      <dgm:spPr/>
    </dgm:pt>
    <dgm:pt modelId="{F516F40E-860C-40BC-BAB0-0ACC079D77C2}" type="pres">
      <dgm:prSet presAssocID="{3391CA30-14A7-4419-8012-D079ECB69467}" presName="child1Text" presStyleLbl="bgAcc1" presStyleIdx="0" presStyleCnt="4">
        <dgm:presLayoutVars>
          <dgm:bulletEnabled val="1"/>
        </dgm:presLayoutVars>
      </dgm:prSet>
      <dgm:spPr/>
    </dgm:pt>
    <dgm:pt modelId="{457AA75D-F200-4581-9F0A-EAEBA9CB1715}" type="pres">
      <dgm:prSet presAssocID="{3391CA30-14A7-4419-8012-D079ECB69467}" presName="child2group" presStyleCnt="0"/>
      <dgm:spPr/>
    </dgm:pt>
    <dgm:pt modelId="{3F7540B0-4379-4E7E-878D-2BA212D403E6}" type="pres">
      <dgm:prSet presAssocID="{3391CA30-14A7-4419-8012-D079ECB69467}" presName="child2" presStyleLbl="bgAcc1" presStyleIdx="1" presStyleCnt="4"/>
      <dgm:spPr/>
    </dgm:pt>
    <dgm:pt modelId="{8EFDBDEA-0A81-49EC-9215-8F36785C1500}" type="pres">
      <dgm:prSet presAssocID="{3391CA30-14A7-4419-8012-D079ECB69467}" presName="child2Text" presStyleLbl="bgAcc1" presStyleIdx="1" presStyleCnt="4">
        <dgm:presLayoutVars>
          <dgm:bulletEnabled val="1"/>
        </dgm:presLayoutVars>
      </dgm:prSet>
      <dgm:spPr/>
    </dgm:pt>
    <dgm:pt modelId="{75D64C86-44D4-45DD-8F6C-64C90B7E337B}" type="pres">
      <dgm:prSet presAssocID="{3391CA30-14A7-4419-8012-D079ECB69467}" presName="child3group" presStyleCnt="0"/>
      <dgm:spPr/>
    </dgm:pt>
    <dgm:pt modelId="{F4B7659E-1D9D-4038-8E82-F3B08AC6D3FE}" type="pres">
      <dgm:prSet presAssocID="{3391CA30-14A7-4419-8012-D079ECB69467}" presName="child3" presStyleLbl="bgAcc1" presStyleIdx="2" presStyleCnt="4"/>
      <dgm:spPr/>
    </dgm:pt>
    <dgm:pt modelId="{665BEA54-191A-40C3-A233-98335AF05D45}" type="pres">
      <dgm:prSet presAssocID="{3391CA30-14A7-4419-8012-D079ECB69467}" presName="child3Text" presStyleLbl="bgAcc1" presStyleIdx="2" presStyleCnt="4">
        <dgm:presLayoutVars>
          <dgm:bulletEnabled val="1"/>
        </dgm:presLayoutVars>
      </dgm:prSet>
      <dgm:spPr/>
    </dgm:pt>
    <dgm:pt modelId="{05FEDA90-58A4-47FC-8033-14909F5D1D5E}" type="pres">
      <dgm:prSet presAssocID="{3391CA30-14A7-4419-8012-D079ECB69467}" presName="child4group" presStyleCnt="0"/>
      <dgm:spPr/>
    </dgm:pt>
    <dgm:pt modelId="{FCDD4BCA-49A3-4397-A203-E878ADCAE8BF}" type="pres">
      <dgm:prSet presAssocID="{3391CA30-14A7-4419-8012-D079ECB69467}" presName="child4" presStyleLbl="bgAcc1" presStyleIdx="3" presStyleCnt="4"/>
      <dgm:spPr/>
    </dgm:pt>
    <dgm:pt modelId="{403491D3-1043-4E0D-92E5-D247B907B802}" type="pres">
      <dgm:prSet presAssocID="{3391CA30-14A7-4419-8012-D079ECB69467}" presName="child4Text" presStyleLbl="bgAcc1" presStyleIdx="3" presStyleCnt="4">
        <dgm:presLayoutVars>
          <dgm:bulletEnabled val="1"/>
        </dgm:presLayoutVars>
      </dgm:prSet>
      <dgm:spPr/>
    </dgm:pt>
    <dgm:pt modelId="{0E91FA4B-3C4F-4E09-8BDE-05AF8B3BD910}" type="pres">
      <dgm:prSet presAssocID="{3391CA30-14A7-4419-8012-D079ECB69467}" presName="childPlaceholder" presStyleCnt="0"/>
      <dgm:spPr/>
    </dgm:pt>
    <dgm:pt modelId="{DE16AB6A-AD3E-46B9-B15F-6527BBE53087}" type="pres">
      <dgm:prSet presAssocID="{3391CA30-14A7-4419-8012-D079ECB69467}" presName="circle" presStyleCnt="0"/>
      <dgm:spPr/>
    </dgm:pt>
    <dgm:pt modelId="{07FEA408-B082-4762-A4B2-285939106FB1}" type="pres">
      <dgm:prSet presAssocID="{3391CA30-14A7-4419-8012-D079ECB69467}" presName="quadrant1" presStyleLbl="node1" presStyleIdx="0" presStyleCnt="4">
        <dgm:presLayoutVars>
          <dgm:chMax val="1"/>
          <dgm:bulletEnabled val="1"/>
        </dgm:presLayoutVars>
      </dgm:prSet>
      <dgm:spPr/>
    </dgm:pt>
    <dgm:pt modelId="{DF9B4F29-C1C4-4BE2-82D6-16587A92EB6E}" type="pres">
      <dgm:prSet presAssocID="{3391CA30-14A7-4419-8012-D079ECB69467}" presName="quadrant2" presStyleLbl="node1" presStyleIdx="1" presStyleCnt="4">
        <dgm:presLayoutVars>
          <dgm:chMax val="1"/>
          <dgm:bulletEnabled val="1"/>
        </dgm:presLayoutVars>
      </dgm:prSet>
      <dgm:spPr/>
    </dgm:pt>
    <dgm:pt modelId="{AD1985E3-AC85-402A-8348-0A2933FBD3D1}" type="pres">
      <dgm:prSet presAssocID="{3391CA30-14A7-4419-8012-D079ECB69467}" presName="quadrant3" presStyleLbl="node1" presStyleIdx="2" presStyleCnt="4">
        <dgm:presLayoutVars>
          <dgm:chMax val="1"/>
          <dgm:bulletEnabled val="1"/>
        </dgm:presLayoutVars>
      </dgm:prSet>
      <dgm:spPr/>
    </dgm:pt>
    <dgm:pt modelId="{6E8C3962-3496-44BE-9F8D-38A37A3E0301}" type="pres">
      <dgm:prSet presAssocID="{3391CA30-14A7-4419-8012-D079ECB69467}" presName="quadrant4" presStyleLbl="node1" presStyleIdx="3" presStyleCnt="4">
        <dgm:presLayoutVars>
          <dgm:chMax val="1"/>
          <dgm:bulletEnabled val="1"/>
        </dgm:presLayoutVars>
      </dgm:prSet>
      <dgm:spPr/>
    </dgm:pt>
    <dgm:pt modelId="{85801611-BCE5-448F-9B1C-36106048AEEE}" type="pres">
      <dgm:prSet presAssocID="{3391CA30-14A7-4419-8012-D079ECB69467}" presName="quadrantPlaceholder" presStyleCnt="0"/>
      <dgm:spPr/>
    </dgm:pt>
    <dgm:pt modelId="{2FA5BE59-4E9D-4161-ABAA-73CA1A4F2555}" type="pres">
      <dgm:prSet presAssocID="{3391CA30-14A7-4419-8012-D079ECB69467}" presName="center1" presStyleLbl="fgShp" presStyleIdx="0" presStyleCnt="2"/>
      <dgm:spPr/>
    </dgm:pt>
    <dgm:pt modelId="{864CF1FA-763E-4FA6-AE99-379570107884}" type="pres">
      <dgm:prSet presAssocID="{3391CA30-14A7-4419-8012-D079ECB69467}" presName="center2" presStyleLbl="fgShp" presStyleIdx="1" presStyleCnt="2"/>
      <dgm:spPr/>
    </dgm:pt>
  </dgm:ptLst>
  <dgm:cxnLst>
    <dgm:cxn modelId="{9A086F0C-F1B3-4A91-99A1-A0E0DD25780C}" type="presOf" srcId="{7DCCFC43-8568-4A6E-AE56-EBD0D89C4A82}" destId="{403491D3-1043-4E0D-92E5-D247B907B802}" srcOrd="1" destOrd="1" presId="urn:microsoft.com/office/officeart/2005/8/layout/cycle4"/>
    <dgm:cxn modelId="{2FDEC513-C4CA-41BF-AED4-3C825FE0DA22}" type="presOf" srcId="{310BEBEA-A6AB-49AF-9272-CBD4F55B545F}" destId="{403491D3-1043-4E0D-92E5-D247B907B802}" srcOrd="1" destOrd="0" presId="urn:microsoft.com/office/officeart/2005/8/layout/cycle4"/>
    <dgm:cxn modelId="{C385DC13-262E-4739-B4C4-EEA5E19FAC38}" type="presOf" srcId="{3391CA30-14A7-4419-8012-D079ECB69467}" destId="{F6DB4DC0-3EF9-441E-9AE3-6A608B8330E9}" srcOrd="0" destOrd="0" presId="urn:microsoft.com/office/officeart/2005/8/layout/cycle4"/>
    <dgm:cxn modelId="{E4EFF819-FD8A-4CB4-9F3E-36B6FBE2E1EF}" type="presOf" srcId="{5C21B882-B066-42C1-B489-3AFD771768DA}" destId="{F4B7659E-1D9D-4038-8E82-F3B08AC6D3FE}" srcOrd="0" destOrd="1" presId="urn:microsoft.com/office/officeart/2005/8/layout/cycle4"/>
    <dgm:cxn modelId="{F7AB7D21-3F74-4C2F-98D5-9FE5E4D59EA0}" type="presOf" srcId="{310BEBEA-A6AB-49AF-9272-CBD4F55B545F}" destId="{FCDD4BCA-49A3-4397-A203-E878ADCAE8BF}" srcOrd="0" destOrd="0" presId="urn:microsoft.com/office/officeart/2005/8/layout/cycle4"/>
    <dgm:cxn modelId="{A429FD21-3B7E-43D6-86C0-53FE0DBD4137}" type="presOf" srcId="{7FA01C25-F437-4C67-8C43-F40C20A6BF77}" destId="{F516F40E-860C-40BC-BAB0-0ACC079D77C2}" srcOrd="1" destOrd="1" presId="urn:microsoft.com/office/officeart/2005/8/layout/cycle4"/>
    <dgm:cxn modelId="{7AEB3423-A4DC-4B43-9FB5-564C716B910B}" srcId="{026D0076-9204-4FDB-A9BA-93C7780A7B3E}" destId="{310BEBEA-A6AB-49AF-9272-CBD4F55B545F}" srcOrd="0" destOrd="0" parTransId="{12A33E14-06A7-4959-ADF2-EE576C44FAE9}" sibTransId="{97006600-DC08-4682-AE0A-F4D83C1A21D7}"/>
    <dgm:cxn modelId="{6974782C-67AE-489D-B7C6-89FD0296B34C}" type="presOf" srcId="{0CD967F2-63D5-4B1C-8D16-070F32942AC1}" destId="{F516F40E-860C-40BC-BAB0-0ACC079D77C2}" srcOrd="1" destOrd="2" presId="urn:microsoft.com/office/officeart/2005/8/layout/cycle4"/>
    <dgm:cxn modelId="{6E57EB32-7782-4397-92B1-23E9F7FF683A}" srcId="{CEB2D223-B802-41FE-9F17-15BB1ADA97FE}" destId="{7FA01C25-F437-4C67-8C43-F40C20A6BF77}" srcOrd="1" destOrd="0" parTransId="{ABBDCECF-68E4-4C76-8792-152E114AAA1C}" sibTransId="{CBE8CAF9-0C3F-4638-8D82-317734966E74}"/>
    <dgm:cxn modelId="{AB253C39-B2C4-4DC3-8991-25D01C12CDA1}" type="presOf" srcId="{A74808AB-E45A-4F80-94CC-7E70455EC73B}" destId="{F4B7659E-1D9D-4038-8E82-F3B08AC6D3FE}" srcOrd="0" destOrd="0" presId="urn:microsoft.com/office/officeart/2005/8/layout/cycle4"/>
    <dgm:cxn modelId="{CE54C53B-BDCC-4DCA-8F43-20FC3703F5A7}" srcId="{CEB2D223-B802-41FE-9F17-15BB1ADA97FE}" destId="{0CD967F2-63D5-4B1C-8D16-070F32942AC1}" srcOrd="2" destOrd="0" parTransId="{05FFE9A9-3F20-49D1-8A75-A2DDD5C3C67E}" sibTransId="{16716F53-B87A-432A-A519-12E8AE6AC18B}"/>
    <dgm:cxn modelId="{85DBB45D-EE91-4977-A1B8-C5D646BCCE2C}" type="presOf" srcId="{27F03DFB-1F70-4F29-8BA3-ACABC3A7EE2D}" destId="{403491D3-1043-4E0D-92E5-D247B907B802}" srcOrd="1" destOrd="4" presId="urn:microsoft.com/office/officeart/2005/8/layout/cycle4"/>
    <dgm:cxn modelId="{FB2AFF63-1656-4B79-8605-B29209D1BDBD}" srcId="{026D0076-9204-4FDB-A9BA-93C7780A7B3E}" destId="{63CAA4E1-DAED-4B3B-9400-129E26BFA37E}" srcOrd="5" destOrd="0" parTransId="{D942FDEC-0A07-46C8-A3C9-10C40E13D5CB}" sibTransId="{8B7F03B1-90F2-43A0-9552-0271FAD9066E}"/>
    <dgm:cxn modelId="{F6D4094A-8D7A-4FB6-95C2-4B76AD700F84}" srcId="{6F1AED23-F365-4BC6-AC35-4766694BB29B}" destId="{3FFBC89C-0F68-4F88-BD88-D9D5898E8D30}" srcOrd="2" destOrd="0" parTransId="{3E495895-DC72-45AF-AD22-99BD1BAC58A8}" sibTransId="{8CFEC07B-FCDD-4A70-914E-449161C46BFF}"/>
    <dgm:cxn modelId="{CD75A14A-7D39-4D89-91E1-E48401F8E3C4}" type="presOf" srcId="{B3E31BB0-C5FA-4B38-A837-FA98F6345D4B}" destId="{40A735D3-A13F-453D-8C15-4BDEC6FF0E8B}" srcOrd="0" destOrd="0" presId="urn:microsoft.com/office/officeart/2005/8/layout/cycle4"/>
    <dgm:cxn modelId="{69D3336B-D275-401B-B721-FD68B236EE5A}" type="presOf" srcId="{7DCCFC43-8568-4A6E-AE56-EBD0D89C4A82}" destId="{FCDD4BCA-49A3-4397-A203-E878ADCAE8BF}" srcOrd="0" destOrd="1" presId="urn:microsoft.com/office/officeart/2005/8/layout/cycle4"/>
    <dgm:cxn modelId="{A857B66E-97F1-43B6-9484-E0F9D50FE7E2}" type="presOf" srcId="{3B0E5EA5-1544-4C08-B813-68D77811D647}" destId="{3F7540B0-4379-4E7E-878D-2BA212D403E6}" srcOrd="0" destOrd="0" presId="urn:microsoft.com/office/officeart/2005/8/layout/cycle4"/>
    <dgm:cxn modelId="{8A29BB52-5B2D-4876-9A88-28885EF3B996}" type="presOf" srcId="{3FFBC89C-0F68-4F88-BD88-D9D5898E8D30}" destId="{F4B7659E-1D9D-4038-8E82-F3B08AC6D3FE}" srcOrd="0" destOrd="2" presId="urn:microsoft.com/office/officeart/2005/8/layout/cycle4"/>
    <dgm:cxn modelId="{A3B5F853-7627-4807-A1C0-FDAF8761F52B}" type="presOf" srcId="{026D0076-9204-4FDB-A9BA-93C7780A7B3E}" destId="{6E8C3962-3496-44BE-9F8D-38A37A3E0301}" srcOrd="0" destOrd="0" presId="urn:microsoft.com/office/officeart/2005/8/layout/cycle4"/>
    <dgm:cxn modelId="{DBB13F7E-13DA-4680-85C4-CAE19A7054AD}" type="presOf" srcId="{27F03DFB-1F70-4F29-8BA3-ACABC3A7EE2D}" destId="{FCDD4BCA-49A3-4397-A203-E878ADCAE8BF}" srcOrd="0" destOrd="4" presId="urn:microsoft.com/office/officeart/2005/8/layout/cycle4"/>
    <dgm:cxn modelId="{393CD082-86E2-4BBF-85A9-ECE45F52FCD2}" srcId="{026D0076-9204-4FDB-A9BA-93C7780A7B3E}" destId="{03BA55DF-F8B2-4628-8A4A-A47DA2C407E1}" srcOrd="3" destOrd="0" parTransId="{DFD3FEAC-0B4B-4E6E-9410-637F03B4DF30}" sibTransId="{7006B8EC-4C31-4038-9CFB-2047812D4ACA}"/>
    <dgm:cxn modelId="{A18A3685-B25D-4810-966A-5E590ACAB439}" srcId="{6F1AED23-F365-4BC6-AC35-4766694BB29B}" destId="{A74808AB-E45A-4F80-94CC-7E70455EC73B}" srcOrd="0" destOrd="0" parTransId="{980225CA-F4A4-4C33-BE12-75137B7D7428}" sibTransId="{484887A0-D3B4-4349-86C5-8B646E858EDA}"/>
    <dgm:cxn modelId="{601ECD87-8929-439D-A533-AC7C7DF44302}" srcId="{026D0076-9204-4FDB-A9BA-93C7780A7B3E}" destId="{7DCCFC43-8568-4A6E-AE56-EBD0D89C4A82}" srcOrd="1" destOrd="0" parTransId="{ACF0DEF4-5F6C-4753-A697-1676B888B630}" sibTransId="{41F9DDC5-86B7-48F0-B845-78ACD96A1207}"/>
    <dgm:cxn modelId="{B7B56589-CCA9-48C5-8BE1-2CCADA6F517F}" srcId="{CEB2D223-B802-41FE-9F17-15BB1ADA97FE}" destId="{B3E31BB0-C5FA-4B38-A837-FA98F6345D4B}" srcOrd="0" destOrd="0" parTransId="{4226ECBD-5738-4A35-8889-D596E6BFCE07}" sibTransId="{4A7E5AB1-2168-43F5-B126-47EB45F41E0D}"/>
    <dgm:cxn modelId="{CA0DB28C-5A0A-40D6-890C-B60633FEBB1F}" type="presOf" srcId="{63CAA4E1-DAED-4B3B-9400-129E26BFA37E}" destId="{403491D3-1043-4E0D-92E5-D247B907B802}" srcOrd="1" destOrd="5" presId="urn:microsoft.com/office/officeart/2005/8/layout/cycle4"/>
    <dgm:cxn modelId="{9FD66C91-77E1-4B03-BD49-58BCF991D414}" type="presOf" srcId="{03BA55DF-F8B2-4628-8A4A-A47DA2C407E1}" destId="{403491D3-1043-4E0D-92E5-D247B907B802}" srcOrd="1" destOrd="3" presId="urn:microsoft.com/office/officeart/2005/8/layout/cycle4"/>
    <dgm:cxn modelId="{50F76294-3EF6-4227-BA1F-CCCC827FFB1B}" type="presOf" srcId="{5C21B882-B066-42C1-B489-3AFD771768DA}" destId="{665BEA54-191A-40C3-A233-98335AF05D45}" srcOrd="1" destOrd="1" presId="urn:microsoft.com/office/officeart/2005/8/layout/cycle4"/>
    <dgm:cxn modelId="{1FE3E799-35C8-497B-9756-94AC1BB5F0F9}" type="presOf" srcId="{B3E31BB0-C5FA-4B38-A837-FA98F6345D4B}" destId="{F516F40E-860C-40BC-BAB0-0ACC079D77C2}" srcOrd="1" destOrd="0" presId="urn:microsoft.com/office/officeart/2005/8/layout/cycle4"/>
    <dgm:cxn modelId="{4411A39E-48D0-42B5-A125-B712B916E7E3}" type="presOf" srcId="{3B0E5EA5-1544-4C08-B813-68D77811D647}" destId="{8EFDBDEA-0A81-49EC-9215-8F36785C1500}" srcOrd="1" destOrd="0" presId="urn:microsoft.com/office/officeart/2005/8/layout/cycle4"/>
    <dgm:cxn modelId="{0E65D2A0-36D8-44FC-AB4F-8ACEDBEEBA6A}" srcId="{3391CA30-14A7-4419-8012-D079ECB69467}" destId="{4942412E-6647-48E0-A34E-431040F43ED1}" srcOrd="1" destOrd="0" parTransId="{40FEE9FC-C008-4371-B7A0-D27C470FD5AC}" sibTransId="{9448E905-0CB4-41F4-89C8-93E601FC1704}"/>
    <dgm:cxn modelId="{040E1FB2-B89B-4CC1-9C5C-7BF13A0DEC99}" type="presOf" srcId="{4942412E-6647-48E0-A34E-431040F43ED1}" destId="{DF9B4F29-C1C4-4BE2-82D6-16587A92EB6E}" srcOrd="0" destOrd="0" presId="urn:microsoft.com/office/officeart/2005/8/layout/cycle4"/>
    <dgm:cxn modelId="{B62AA2B6-19E1-40AD-A145-468A2129C498}" type="presOf" srcId="{CEB2D223-B802-41FE-9F17-15BB1ADA97FE}" destId="{07FEA408-B082-4762-A4B2-285939106FB1}" srcOrd="0" destOrd="0" presId="urn:microsoft.com/office/officeart/2005/8/layout/cycle4"/>
    <dgm:cxn modelId="{E5F0B2B7-A59E-47ED-A80E-9389E47FF01B}" srcId="{4942412E-6647-48E0-A34E-431040F43ED1}" destId="{3B0E5EA5-1544-4C08-B813-68D77811D647}" srcOrd="0" destOrd="0" parTransId="{BD8222AA-CE49-4E26-B760-56BCB9996BCC}" sibTransId="{59DDFAC1-E383-41AD-ADB6-384437E6996F}"/>
    <dgm:cxn modelId="{7943F2B8-3E5D-401B-9728-647EBCF63C99}" type="presOf" srcId="{6F1AED23-F365-4BC6-AC35-4766694BB29B}" destId="{AD1985E3-AC85-402A-8348-0A2933FBD3D1}" srcOrd="0" destOrd="0" presId="urn:microsoft.com/office/officeart/2005/8/layout/cycle4"/>
    <dgm:cxn modelId="{A6EA16C1-80CF-415C-BC0F-8701A030D4A9}" srcId="{3391CA30-14A7-4419-8012-D079ECB69467}" destId="{CEB2D223-B802-41FE-9F17-15BB1ADA97FE}" srcOrd="0" destOrd="0" parTransId="{17F6E099-3C70-449A-A475-2C6D0C8921FC}" sibTransId="{A00440C3-AC32-4999-ABCB-FE13671ABD83}"/>
    <dgm:cxn modelId="{F2FCCDCF-4043-4F17-B873-9D94212AB7B5}" type="presOf" srcId="{7FA01C25-F437-4C67-8C43-F40C20A6BF77}" destId="{40A735D3-A13F-453D-8C15-4BDEC6FF0E8B}" srcOrd="0" destOrd="1" presId="urn:microsoft.com/office/officeart/2005/8/layout/cycle4"/>
    <dgm:cxn modelId="{ABC447D0-4F82-44F6-8443-54C603BBA6B9}" type="presOf" srcId="{03BA55DF-F8B2-4628-8A4A-A47DA2C407E1}" destId="{FCDD4BCA-49A3-4397-A203-E878ADCAE8BF}" srcOrd="0" destOrd="3" presId="urn:microsoft.com/office/officeart/2005/8/layout/cycle4"/>
    <dgm:cxn modelId="{00FD0DD2-A299-40D1-B59C-98AAADE11CE6}" type="presOf" srcId="{3FFBC89C-0F68-4F88-BD88-D9D5898E8D30}" destId="{665BEA54-191A-40C3-A233-98335AF05D45}" srcOrd="1" destOrd="2" presId="urn:microsoft.com/office/officeart/2005/8/layout/cycle4"/>
    <dgm:cxn modelId="{475655D2-58BB-4F1D-BE91-4D834115B15D}" type="presOf" srcId="{2A9CFAB7-0062-4215-8C91-2C01F07599BB}" destId="{403491D3-1043-4E0D-92E5-D247B907B802}" srcOrd="1" destOrd="2" presId="urn:microsoft.com/office/officeart/2005/8/layout/cycle4"/>
    <dgm:cxn modelId="{E789D6D3-EEC2-4F10-8A32-A14BFDB2232D}" srcId="{026D0076-9204-4FDB-A9BA-93C7780A7B3E}" destId="{2A9CFAB7-0062-4215-8C91-2C01F07599BB}" srcOrd="2" destOrd="0" parTransId="{A8FEC34B-9F85-4BFB-B4B7-A8BC1D1F8555}" sibTransId="{2F0AB314-8B77-4A02-9FD2-80A4F5E98EC5}"/>
    <dgm:cxn modelId="{AFC1FAD4-9EBD-49B9-A9A7-CA9D73306BD6}" type="presOf" srcId="{0CD967F2-63D5-4B1C-8D16-070F32942AC1}" destId="{40A735D3-A13F-453D-8C15-4BDEC6FF0E8B}" srcOrd="0" destOrd="2" presId="urn:microsoft.com/office/officeart/2005/8/layout/cycle4"/>
    <dgm:cxn modelId="{F62541D5-594E-486D-B164-C8524061607D}" srcId="{6F1AED23-F365-4BC6-AC35-4766694BB29B}" destId="{5C21B882-B066-42C1-B489-3AFD771768DA}" srcOrd="1" destOrd="0" parTransId="{80BCE105-AF3B-4987-8A98-41EF15205D9D}" sibTransId="{ED503AAF-6CB4-4274-B4BE-6052E0FD0A9F}"/>
    <dgm:cxn modelId="{0364F0DC-461F-444B-AFCA-4FCBA29A392A}" type="presOf" srcId="{2A9CFAB7-0062-4215-8C91-2C01F07599BB}" destId="{FCDD4BCA-49A3-4397-A203-E878ADCAE8BF}" srcOrd="0" destOrd="2" presId="urn:microsoft.com/office/officeart/2005/8/layout/cycle4"/>
    <dgm:cxn modelId="{A12678E2-EF3B-42AE-BBCE-2E3D50F9476E}" type="presOf" srcId="{63CAA4E1-DAED-4B3B-9400-129E26BFA37E}" destId="{FCDD4BCA-49A3-4397-A203-E878ADCAE8BF}" srcOrd="0" destOrd="5" presId="urn:microsoft.com/office/officeart/2005/8/layout/cycle4"/>
    <dgm:cxn modelId="{AAA0B2E4-686C-4295-9A6F-74AF3DBAE2C7}" srcId="{3391CA30-14A7-4419-8012-D079ECB69467}" destId="{026D0076-9204-4FDB-A9BA-93C7780A7B3E}" srcOrd="3" destOrd="0" parTransId="{57105150-1B9A-4079-BCCB-FFA10BE38434}" sibTransId="{211F5810-F280-4709-9018-4DAD3A17DE4B}"/>
    <dgm:cxn modelId="{8EBDDDE8-DAB2-4AEA-877F-3D1ECF614E7A}" type="presOf" srcId="{A74808AB-E45A-4F80-94CC-7E70455EC73B}" destId="{665BEA54-191A-40C3-A233-98335AF05D45}" srcOrd="1" destOrd="0" presId="urn:microsoft.com/office/officeart/2005/8/layout/cycle4"/>
    <dgm:cxn modelId="{51D485EC-AD60-49CE-96AA-287939F7C6A4}" srcId="{3391CA30-14A7-4419-8012-D079ECB69467}" destId="{6F1AED23-F365-4BC6-AC35-4766694BB29B}" srcOrd="2" destOrd="0" parTransId="{4527E091-50B7-4351-8FDB-5DE9BAB2B70A}" sibTransId="{92E7683A-BC00-49AD-AC89-0E6A9DA8E916}"/>
    <dgm:cxn modelId="{0DF501FE-E00A-45C8-BC19-47927D52A74B}" srcId="{026D0076-9204-4FDB-A9BA-93C7780A7B3E}" destId="{27F03DFB-1F70-4F29-8BA3-ACABC3A7EE2D}" srcOrd="4" destOrd="0" parTransId="{0891D484-D137-44E9-863E-F8969B3C7CA6}" sibTransId="{C9E4AA9F-28E3-4BE0-BE14-C835132CF39D}"/>
    <dgm:cxn modelId="{9AF948BB-418D-45B1-9A7C-0A031C259B7C}" type="presParOf" srcId="{F6DB4DC0-3EF9-441E-9AE3-6A608B8330E9}" destId="{CD17D221-B741-41DA-9309-B6539B9A38BB}" srcOrd="0" destOrd="0" presId="urn:microsoft.com/office/officeart/2005/8/layout/cycle4"/>
    <dgm:cxn modelId="{B3050370-3311-4596-AD78-2936C0019150}" type="presParOf" srcId="{CD17D221-B741-41DA-9309-B6539B9A38BB}" destId="{DA5BCAF0-8A00-4C3C-8FB0-C02BDD4E4B6D}" srcOrd="0" destOrd="0" presId="urn:microsoft.com/office/officeart/2005/8/layout/cycle4"/>
    <dgm:cxn modelId="{8E65E986-66FD-40E1-9D0A-C8AEBE1B373E}" type="presParOf" srcId="{DA5BCAF0-8A00-4C3C-8FB0-C02BDD4E4B6D}" destId="{40A735D3-A13F-453D-8C15-4BDEC6FF0E8B}" srcOrd="0" destOrd="0" presId="urn:microsoft.com/office/officeart/2005/8/layout/cycle4"/>
    <dgm:cxn modelId="{2D5C5790-90B4-430E-9B86-270BEDE4250E}" type="presParOf" srcId="{DA5BCAF0-8A00-4C3C-8FB0-C02BDD4E4B6D}" destId="{F516F40E-860C-40BC-BAB0-0ACC079D77C2}" srcOrd="1" destOrd="0" presId="urn:microsoft.com/office/officeart/2005/8/layout/cycle4"/>
    <dgm:cxn modelId="{BA5A3BEA-2AF6-4DDE-A730-DE0365D0F452}" type="presParOf" srcId="{CD17D221-B741-41DA-9309-B6539B9A38BB}" destId="{457AA75D-F200-4581-9F0A-EAEBA9CB1715}" srcOrd="1" destOrd="0" presId="urn:microsoft.com/office/officeart/2005/8/layout/cycle4"/>
    <dgm:cxn modelId="{7352E35A-8C40-4C86-9615-03EFAFA6A2FA}" type="presParOf" srcId="{457AA75D-F200-4581-9F0A-EAEBA9CB1715}" destId="{3F7540B0-4379-4E7E-878D-2BA212D403E6}" srcOrd="0" destOrd="0" presId="urn:microsoft.com/office/officeart/2005/8/layout/cycle4"/>
    <dgm:cxn modelId="{F53A659D-D7A6-416F-A638-866736381D0D}" type="presParOf" srcId="{457AA75D-F200-4581-9F0A-EAEBA9CB1715}" destId="{8EFDBDEA-0A81-49EC-9215-8F36785C1500}" srcOrd="1" destOrd="0" presId="urn:microsoft.com/office/officeart/2005/8/layout/cycle4"/>
    <dgm:cxn modelId="{29EFAAF5-B6E2-4BED-AA4C-1D2D63754AF3}" type="presParOf" srcId="{CD17D221-B741-41DA-9309-B6539B9A38BB}" destId="{75D64C86-44D4-45DD-8F6C-64C90B7E337B}" srcOrd="2" destOrd="0" presId="urn:microsoft.com/office/officeart/2005/8/layout/cycle4"/>
    <dgm:cxn modelId="{C545E85F-19C3-4220-BAAE-49629A0DD395}" type="presParOf" srcId="{75D64C86-44D4-45DD-8F6C-64C90B7E337B}" destId="{F4B7659E-1D9D-4038-8E82-F3B08AC6D3FE}" srcOrd="0" destOrd="0" presId="urn:microsoft.com/office/officeart/2005/8/layout/cycle4"/>
    <dgm:cxn modelId="{8150702A-2605-446B-9961-A0379051BA8D}" type="presParOf" srcId="{75D64C86-44D4-45DD-8F6C-64C90B7E337B}" destId="{665BEA54-191A-40C3-A233-98335AF05D45}" srcOrd="1" destOrd="0" presId="urn:microsoft.com/office/officeart/2005/8/layout/cycle4"/>
    <dgm:cxn modelId="{F7FB6978-CD6F-48F2-87D5-7A3A1B0114D8}" type="presParOf" srcId="{CD17D221-B741-41DA-9309-B6539B9A38BB}" destId="{05FEDA90-58A4-47FC-8033-14909F5D1D5E}" srcOrd="3" destOrd="0" presId="urn:microsoft.com/office/officeart/2005/8/layout/cycle4"/>
    <dgm:cxn modelId="{FC9FAB3B-1275-47AA-99C1-33929685DC31}" type="presParOf" srcId="{05FEDA90-58A4-47FC-8033-14909F5D1D5E}" destId="{FCDD4BCA-49A3-4397-A203-E878ADCAE8BF}" srcOrd="0" destOrd="0" presId="urn:microsoft.com/office/officeart/2005/8/layout/cycle4"/>
    <dgm:cxn modelId="{31339209-1A11-40BD-ACDF-C5B2E6B9D34A}" type="presParOf" srcId="{05FEDA90-58A4-47FC-8033-14909F5D1D5E}" destId="{403491D3-1043-4E0D-92E5-D247B907B802}" srcOrd="1" destOrd="0" presId="urn:microsoft.com/office/officeart/2005/8/layout/cycle4"/>
    <dgm:cxn modelId="{28AE2465-C64D-4104-A2A1-A0777E380C42}" type="presParOf" srcId="{CD17D221-B741-41DA-9309-B6539B9A38BB}" destId="{0E91FA4B-3C4F-4E09-8BDE-05AF8B3BD910}" srcOrd="4" destOrd="0" presId="urn:microsoft.com/office/officeart/2005/8/layout/cycle4"/>
    <dgm:cxn modelId="{442E8968-4E12-4502-8353-B51D812ED5ED}" type="presParOf" srcId="{F6DB4DC0-3EF9-441E-9AE3-6A608B8330E9}" destId="{DE16AB6A-AD3E-46B9-B15F-6527BBE53087}" srcOrd="1" destOrd="0" presId="urn:microsoft.com/office/officeart/2005/8/layout/cycle4"/>
    <dgm:cxn modelId="{120AF905-5FD5-403F-BB3D-3D04D3789270}" type="presParOf" srcId="{DE16AB6A-AD3E-46B9-B15F-6527BBE53087}" destId="{07FEA408-B082-4762-A4B2-285939106FB1}" srcOrd="0" destOrd="0" presId="urn:microsoft.com/office/officeart/2005/8/layout/cycle4"/>
    <dgm:cxn modelId="{4AD0B491-68CC-41C1-A607-5E995FC46203}" type="presParOf" srcId="{DE16AB6A-AD3E-46B9-B15F-6527BBE53087}" destId="{DF9B4F29-C1C4-4BE2-82D6-16587A92EB6E}" srcOrd="1" destOrd="0" presId="urn:microsoft.com/office/officeart/2005/8/layout/cycle4"/>
    <dgm:cxn modelId="{7C874C9B-B7F9-42A5-A997-9380EF321754}" type="presParOf" srcId="{DE16AB6A-AD3E-46B9-B15F-6527BBE53087}" destId="{AD1985E3-AC85-402A-8348-0A2933FBD3D1}" srcOrd="2" destOrd="0" presId="urn:microsoft.com/office/officeart/2005/8/layout/cycle4"/>
    <dgm:cxn modelId="{A791E35F-687D-4BFA-800C-983C4BC5AD27}" type="presParOf" srcId="{DE16AB6A-AD3E-46B9-B15F-6527BBE53087}" destId="{6E8C3962-3496-44BE-9F8D-38A37A3E0301}" srcOrd="3" destOrd="0" presId="urn:microsoft.com/office/officeart/2005/8/layout/cycle4"/>
    <dgm:cxn modelId="{823A0C0B-DC51-44B6-B7DA-4B0EF9C09A93}" type="presParOf" srcId="{DE16AB6A-AD3E-46B9-B15F-6527BBE53087}" destId="{85801611-BCE5-448F-9B1C-36106048AEEE}" srcOrd="4" destOrd="0" presId="urn:microsoft.com/office/officeart/2005/8/layout/cycle4"/>
    <dgm:cxn modelId="{63510BA9-B340-4FE8-A668-C6919173C42D}" type="presParOf" srcId="{F6DB4DC0-3EF9-441E-9AE3-6A608B8330E9}" destId="{2FA5BE59-4E9D-4161-ABAA-73CA1A4F2555}" srcOrd="2" destOrd="0" presId="urn:microsoft.com/office/officeart/2005/8/layout/cycle4"/>
    <dgm:cxn modelId="{555F2766-D869-4166-A62F-BCDC9CF64503}" type="presParOf" srcId="{F6DB4DC0-3EF9-441E-9AE3-6A608B8330E9}" destId="{864CF1FA-763E-4FA6-AE99-379570107884}"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398D4D-278D-4A41-AC1F-506D865F774A}"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83145D54-CBC5-4B7A-8E63-549A676A8C0D}">
      <dgm:prSet/>
      <dgm:spPr/>
      <dgm:t>
        <a:bodyPr/>
        <a:lstStyle/>
        <a:p>
          <a:r>
            <a:rPr lang="cs-CZ" dirty="0"/>
            <a:t>Diana Surová (surova@pef.czu.cz)</a:t>
          </a:r>
          <a:endParaRPr lang="en-US" dirty="0"/>
        </a:p>
      </dgm:t>
    </dgm:pt>
    <dgm:pt modelId="{11BDEE01-6471-49D6-94EC-FE9B3EC64CB3}" type="parTrans" cxnId="{1AE2A1E2-B51A-4658-880A-0EB39785AD7E}">
      <dgm:prSet/>
      <dgm:spPr/>
      <dgm:t>
        <a:bodyPr/>
        <a:lstStyle/>
        <a:p>
          <a:endParaRPr lang="en-US"/>
        </a:p>
      </dgm:t>
    </dgm:pt>
    <dgm:pt modelId="{FFF7831A-FCAD-4674-93E4-4E8C836C8944}" type="sibTrans" cxnId="{1AE2A1E2-B51A-4658-880A-0EB39785AD7E}">
      <dgm:prSet/>
      <dgm:spPr/>
      <dgm:t>
        <a:bodyPr/>
        <a:lstStyle/>
        <a:p>
          <a:endParaRPr lang="en-US"/>
        </a:p>
      </dgm:t>
    </dgm:pt>
    <dgm:pt modelId="{9DF3161E-660B-46EA-B73A-1CD976297799}" type="pres">
      <dgm:prSet presAssocID="{00398D4D-278D-4A41-AC1F-506D865F774A}" presName="hierChild1" presStyleCnt="0">
        <dgm:presLayoutVars>
          <dgm:chPref val="1"/>
          <dgm:dir/>
          <dgm:animOne val="branch"/>
          <dgm:animLvl val="lvl"/>
          <dgm:resizeHandles/>
        </dgm:presLayoutVars>
      </dgm:prSet>
      <dgm:spPr/>
    </dgm:pt>
    <dgm:pt modelId="{9FBE9483-5BC7-4F90-A2D7-FE626B1205F4}" type="pres">
      <dgm:prSet presAssocID="{83145D54-CBC5-4B7A-8E63-549A676A8C0D}" presName="hierRoot1" presStyleCnt="0"/>
      <dgm:spPr/>
    </dgm:pt>
    <dgm:pt modelId="{48D89F70-6E37-4D23-BB0F-1F38B32002EC}" type="pres">
      <dgm:prSet presAssocID="{83145D54-CBC5-4B7A-8E63-549A676A8C0D}" presName="composite" presStyleCnt="0"/>
      <dgm:spPr/>
    </dgm:pt>
    <dgm:pt modelId="{2F20F3E1-5A33-48EA-A7F8-3B3E0C230B75}" type="pres">
      <dgm:prSet presAssocID="{83145D54-CBC5-4B7A-8E63-549A676A8C0D}" presName="background" presStyleLbl="node0" presStyleIdx="0" presStyleCnt="1"/>
      <dgm:spPr/>
    </dgm:pt>
    <dgm:pt modelId="{DAF857DA-4299-47CF-9A04-4CF8E9256333}" type="pres">
      <dgm:prSet presAssocID="{83145D54-CBC5-4B7A-8E63-549A676A8C0D}" presName="text" presStyleLbl="fgAcc0" presStyleIdx="0" presStyleCnt="1" custLinFactNeighborX="3059" custLinFactNeighborY="3883">
        <dgm:presLayoutVars>
          <dgm:chPref val="3"/>
        </dgm:presLayoutVars>
      </dgm:prSet>
      <dgm:spPr/>
    </dgm:pt>
    <dgm:pt modelId="{AA231655-0C40-4E2A-9D98-BAC588657B7C}" type="pres">
      <dgm:prSet presAssocID="{83145D54-CBC5-4B7A-8E63-549A676A8C0D}" presName="hierChild2" presStyleCnt="0"/>
      <dgm:spPr/>
    </dgm:pt>
  </dgm:ptLst>
  <dgm:cxnLst>
    <dgm:cxn modelId="{600FC204-779B-4F2F-80CF-365796C589BC}" type="presOf" srcId="{00398D4D-278D-4A41-AC1F-506D865F774A}" destId="{9DF3161E-660B-46EA-B73A-1CD976297799}" srcOrd="0" destOrd="0" presId="urn:microsoft.com/office/officeart/2005/8/layout/hierarchy1"/>
    <dgm:cxn modelId="{1CF3E5C4-4C62-49A4-A213-1B2F735C6020}" type="presOf" srcId="{83145D54-CBC5-4B7A-8E63-549A676A8C0D}" destId="{DAF857DA-4299-47CF-9A04-4CF8E9256333}" srcOrd="0" destOrd="0" presId="urn:microsoft.com/office/officeart/2005/8/layout/hierarchy1"/>
    <dgm:cxn modelId="{1AE2A1E2-B51A-4658-880A-0EB39785AD7E}" srcId="{00398D4D-278D-4A41-AC1F-506D865F774A}" destId="{83145D54-CBC5-4B7A-8E63-549A676A8C0D}" srcOrd="0" destOrd="0" parTransId="{11BDEE01-6471-49D6-94EC-FE9B3EC64CB3}" sibTransId="{FFF7831A-FCAD-4674-93E4-4E8C836C8944}"/>
    <dgm:cxn modelId="{FCBA8A38-3F9A-4A82-987C-4DFFCBB7CAF5}" type="presParOf" srcId="{9DF3161E-660B-46EA-B73A-1CD976297799}" destId="{9FBE9483-5BC7-4F90-A2D7-FE626B1205F4}" srcOrd="0" destOrd="0" presId="urn:microsoft.com/office/officeart/2005/8/layout/hierarchy1"/>
    <dgm:cxn modelId="{4DC623A2-C191-43F8-BE98-F1E330FA3FD0}" type="presParOf" srcId="{9FBE9483-5BC7-4F90-A2D7-FE626B1205F4}" destId="{48D89F70-6E37-4D23-BB0F-1F38B32002EC}" srcOrd="0" destOrd="0" presId="urn:microsoft.com/office/officeart/2005/8/layout/hierarchy1"/>
    <dgm:cxn modelId="{E9A9F7BB-9729-495F-9BBC-52AE80D36B66}" type="presParOf" srcId="{48D89F70-6E37-4D23-BB0F-1F38B32002EC}" destId="{2F20F3E1-5A33-48EA-A7F8-3B3E0C230B75}" srcOrd="0" destOrd="0" presId="urn:microsoft.com/office/officeart/2005/8/layout/hierarchy1"/>
    <dgm:cxn modelId="{3A2971C8-8FC7-4839-BB02-2FED11EDECAC}" type="presParOf" srcId="{48D89F70-6E37-4D23-BB0F-1F38B32002EC}" destId="{DAF857DA-4299-47CF-9A04-4CF8E9256333}" srcOrd="1" destOrd="0" presId="urn:microsoft.com/office/officeart/2005/8/layout/hierarchy1"/>
    <dgm:cxn modelId="{C247F040-767C-4DDD-A85E-71F8E69B4CEB}" type="presParOf" srcId="{9FBE9483-5BC7-4F90-A2D7-FE626B1205F4}" destId="{AA231655-0C40-4E2A-9D98-BAC588657B7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34836-219B-45EC-A97E-441531B8ACBA}">
      <dsp:nvSpPr>
        <dsp:cNvPr id="0" name=""/>
        <dsp:cNvSpPr/>
      </dsp:nvSpPr>
      <dsp:spPr>
        <a:xfrm>
          <a:off x="2" y="0"/>
          <a:ext cx="8788973" cy="3265424"/>
        </a:xfrm>
        <a:prstGeom prst="rightArrow">
          <a:avLst/>
        </a:prstGeom>
        <a:solidFill>
          <a:srgbClr val="C00000"/>
        </a:solidFill>
        <a:ln>
          <a:noFill/>
        </a:ln>
        <a:effectLst/>
      </dsp:spPr>
      <dsp:style>
        <a:lnRef idx="0">
          <a:scrgbClr r="0" g="0" b="0"/>
        </a:lnRef>
        <a:fillRef idx="1">
          <a:scrgbClr r="0" g="0" b="0"/>
        </a:fillRef>
        <a:effectRef idx="0">
          <a:scrgbClr r="0" g="0" b="0"/>
        </a:effectRef>
        <a:fontRef idx="minor"/>
      </dsp:style>
    </dsp:sp>
    <dsp:sp modelId="{D8A80E5A-3B60-4DF4-AE75-562B3932248A}">
      <dsp:nvSpPr>
        <dsp:cNvPr id="0" name=""/>
        <dsp:cNvSpPr/>
      </dsp:nvSpPr>
      <dsp:spPr>
        <a:xfrm>
          <a:off x="0" y="1046039"/>
          <a:ext cx="1305552" cy="1222483"/>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tx1"/>
              </a:solidFill>
              <a:latin typeface="Source Sans Pro Semibold"/>
            </a:rPr>
            <a:t>Idea</a:t>
          </a:r>
        </a:p>
        <a:p>
          <a:pPr marL="0" lvl="0" indent="0" algn="ctr" defTabSz="977900" rtl="0">
            <a:lnSpc>
              <a:spcPct val="90000"/>
            </a:lnSpc>
            <a:spcBef>
              <a:spcPct val="0"/>
            </a:spcBef>
            <a:spcAft>
              <a:spcPct val="35000"/>
            </a:spcAft>
            <a:buNone/>
          </a:pPr>
          <a:r>
            <a:rPr lang="en-US" sz="2200" kern="1200" dirty="0">
              <a:solidFill>
                <a:schemeClr val="tx1"/>
              </a:solidFill>
              <a:latin typeface="Source Sans Pro Semibold"/>
            </a:rPr>
            <a:t>/</a:t>
          </a:r>
          <a:r>
            <a:rPr lang="sk-SK" sz="2200" kern="1200" dirty="0" err="1">
              <a:solidFill>
                <a:schemeClr val="tx1"/>
              </a:solidFill>
            </a:rPr>
            <a:t>vision</a:t>
          </a:r>
          <a:endParaRPr lang="cs-CZ" sz="2200" kern="1200" dirty="0">
            <a:solidFill>
              <a:schemeClr val="tx1"/>
            </a:solidFill>
          </a:endParaRPr>
        </a:p>
      </dsp:txBody>
      <dsp:txXfrm>
        <a:off x="59677" y="1105716"/>
        <a:ext cx="1186198" cy="1103129"/>
      </dsp:txXfrm>
    </dsp:sp>
    <dsp:sp modelId="{7E17B207-13E2-4DCA-9532-1B908371E3F1}">
      <dsp:nvSpPr>
        <dsp:cNvPr id="0" name=""/>
        <dsp:cNvSpPr/>
      </dsp:nvSpPr>
      <dsp:spPr>
        <a:xfrm>
          <a:off x="1509090" y="1046039"/>
          <a:ext cx="1305552" cy="1222483"/>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Proposal</a:t>
          </a:r>
          <a:endParaRPr lang="cs-CZ" sz="2200" kern="1200" dirty="0">
            <a:solidFill>
              <a:schemeClr val="tx1"/>
            </a:solidFill>
          </a:endParaRPr>
        </a:p>
      </dsp:txBody>
      <dsp:txXfrm>
        <a:off x="1568767" y="1105716"/>
        <a:ext cx="1186198" cy="1103129"/>
      </dsp:txXfrm>
    </dsp:sp>
    <dsp:sp modelId="{2860791F-8788-4B81-B2FB-D1A1AFEB7A81}">
      <dsp:nvSpPr>
        <dsp:cNvPr id="0" name=""/>
        <dsp:cNvSpPr/>
      </dsp:nvSpPr>
      <dsp:spPr>
        <a:xfrm>
          <a:off x="3004541" y="1046039"/>
          <a:ext cx="1305552" cy="1222483"/>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Initial stage</a:t>
          </a:r>
          <a:endParaRPr lang="cs-CZ" sz="2200" kern="1200" dirty="0">
            <a:solidFill>
              <a:schemeClr val="tx1"/>
            </a:solidFill>
          </a:endParaRPr>
        </a:p>
      </dsp:txBody>
      <dsp:txXfrm>
        <a:off x="3064218" y="1105716"/>
        <a:ext cx="1186198" cy="1103129"/>
      </dsp:txXfrm>
    </dsp:sp>
    <dsp:sp modelId="{64E83306-4C3A-44AC-A139-22ED113404EF}">
      <dsp:nvSpPr>
        <dsp:cNvPr id="0" name=""/>
        <dsp:cNvSpPr/>
      </dsp:nvSpPr>
      <dsp:spPr>
        <a:xfrm>
          <a:off x="4499992" y="1021470"/>
          <a:ext cx="1305552" cy="122248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Middle stage</a:t>
          </a:r>
          <a:endParaRPr lang="cs-CZ" sz="2200" kern="1200" dirty="0">
            <a:solidFill>
              <a:schemeClr val="tx1"/>
            </a:solidFill>
          </a:endParaRPr>
        </a:p>
      </dsp:txBody>
      <dsp:txXfrm>
        <a:off x="4559669" y="1081147"/>
        <a:ext cx="1186198" cy="1103129"/>
      </dsp:txXfrm>
    </dsp:sp>
    <dsp:sp modelId="{364D253B-40B3-4F6E-9FF2-98690D3BDBCA}">
      <dsp:nvSpPr>
        <dsp:cNvPr id="0" name=""/>
        <dsp:cNvSpPr/>
      </dsp:nvSpPr>
      <dsp:spPr>
        <a:xfrm>
          <a:off x="6029656" y="1021470"/>
          <a:ext cx="1305552" cy="1222483"/>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Final</a:t>
          </a:r>
          <a:endParaRPr lang="cs-CZ" sz="2200" kern="1200" dirty="0">
            <a:solidFill>
              <a:schemeClr val="tx1"/>
            </a:solidFill>
          </a:endParaRPr>
        </a:p>
      </dsp:txBody>
      <dsp:txXfrm>
        <a:off x="6089333" y="1081147"/>
        <a:ext cx="1186198" cy="1103129"/>
      </dsp:txXfrm>
    </dsp:sp>
    <dsp:sp modelId="{6083341F-3ADC-4C05-A08E-2D56941E58BD}">
      <dsp:nvSpPr>
        <dsp:cNvPr id="0" name=""/>
        <dsp:cNvSpPr/>
      </dsp:nvSpPr>
      <dsp:spPr>
        <a:xfrm>
          <a:off x="7480340" y="1021470"/>
          <a:ext cx="1305552" cy="1222483"/>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Post project</a:t>
          </a:r>
          <a:endParaRPr lang="cs-CZ" sz="2200" kern="1200" dirty="0">
            <a:solidFill>
              <a:schemeClr val="tx1"/>
            </a:solidFill>
          </a:endParaRPr>
        </a:p>
      </dsp:txBody>
      <dsp:txXfrm>
        <a:off x="7540017" y="1081147"/>
        <a:ext cx="1186198" cy="1103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635E-FD3C-48ED-87F1-EB8B120212EF}">
      <dsp:nvSpPr>
        <dsp:cNvPr id="0" name=""/>
        <dsp:cNvSpPr/>
      </dsp:nvSpPr>
      <dsp:spPr>
        <a:xfrm>
          <a:off x="5447" y="1175049"/>
          <a:ext cx="2592132" cy="1785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C9D49-E39C-4093-8618-974934BB6032}">
      <dsp:nvSpPr>
        <dsp:cNvPr id="0" name=""/>
        <dsp:cNvSpPr/>
      </dsp:nvSpPr>
      <dsp:spPr>
        <a:xfrm>
          <a:off x="5447" y="2961028"/>
          <a:ext cx="2592132" cy="96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dirty="0"/>
            <a:t>Relevance</a:t>
          </a:r>
          <a:endParaRPr lang="cs-CZ" sz="3100" kern="1200" dirty="0"/>
        </a:p>
      </dsp:txBody>
      <dsp:txXfrm>
        <a:off x="5447" y="2961028"/>
        <a:ext cx="2592132" cy="961681"/>
      </dsp:txXfrm>
    </dsp:sp>
    <dsp:sp modelId="{96F50AB1-64FB-4D2C-86A8-6C6E2BB1A7B5}">
      <dsp:nvSpPr>
        <dsp:cNvPr id="0" name=""/>
        <dsp:cNvSpPr/>
      </dsp:nvSpPr>
      <dsp:spPr>
        <a:xfrm>
          <a:off x="2856901" y="1175049"/>
          <a:ext cx="2592132" cy="1785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4393C-90A4-405A-ABA1-37E66AB120AD}">
      <dsp:nvSpPr>
        <dsp:cNvPr id="0" name=""/>
        <dsp:cNvSpPr/>
      </dsp:nvSpPr>
      <dsp:spPr>
        <a:xfrm>
          <a:off x="2856901" y="2961028"/>
          <a:ext cx="2592132" cy="96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dirty="0"/>
            <a:t>Credibility</a:t>
          </a:r>
          <a:endParaRPr lang="cs-CZ" sz="3100" kern="1200" dirty="0"/>
        </a:p>
      </dsp:txBody>
      <dsp:txXfrm>
        <a:off x="2856901" y="2961028"/>
        <a:ext cx="2592132" cy="961681"/>
      </dsp:txXfrm>
    </dsp:sp>
    <dsp:sp modelId="{27914541-5EF5-43FD-BB0B-9D7D4EE157EC}">
      <dsp:nvSpPr>
        <dsp:cNvPr id="0" name=""/>
        <dsp:cNvSpPr/>
      </dsp:nvSpPr>
      <dsp:spPr>
        <a:xfrm>
          <a:off x="5708356" y="1175049"/>
          <a:ext cx="2592132" cy="1785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2EB7E-AA7A-4C3B-A9E9-77C6FC969009}">
      <dsp:nvSpPr>
        <dsp:cNvPr id="0" name=""/>
        <dsp:cNvSpPr/>
      </dsp:nvSpPr>
      <dsp:spPr>
        <a:xfrm>
          <a:off x="5708356" y="2961028"/>
          <a:ext cx="2592132" cy="96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dirty="0"/>
            <a:t>Legitimacy</a:t>
          </a:r>
          <a:endParaRPr lang="cs-CZ" sz="3100" kern="1200" dirty="0"/>
        </a:p>
      </dsp:txBody>
      <dsp:txXfrm>
        <a:off x="5708356" y="2961028"/>
        <a:ext cx="2592132" cy="961681"/>
      </dsp:txXfrm>
    </dsp:sp>
    <dsp:sp modelId="{9A7587EB-01E9-4E49-A41B-A6A0CCE3DD57}">
      <dsp:nvSpPr>
        <dsp:cNvPr id="0" name=""/>
        <dsp:cNvSpPr/>
      </dsp:nvSpPr>
      <dsp:spPr>
        <a:xfrm>
          <a:off x="8559811" y="1175049"/>
          <a:ext cx="2592132" cy="17859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69415-E114-451F-A7D4-2B8BD52ED158}">
      <dsp:nvSpPr>
        <dsp:cNvPr id="0" name=""/>
        <dsp:cNvSpPr/>
      </dsp:nvSpPr>
      <dsp:spPr>
        <a:xfrm>
          <a:off x="8559811" y="2961028"/>
          <a:ext cx="2592132" cy="96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dirty="0"/>
            <a:t>Effectiveness</a:t>
          </a:r>
          <a:endParaRPr lang="cs-CZ" sz="3100" kern="1200" dirty="0"/>
        </a:p>
      </dsp:txBody>
      <dsp:txXfrm>
        <a:off x="8559811" y="2961028"/>
        <a:ext cx="2592132" cy="961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7659E-1D9D-4038-8E82-F3B08AC6D3FE}">
      <dsp:nvSpPr>
        <dsp:cNvPr id="0" name=""/>
        <dsp:cNvSpPr/>
      </dsp:nvSpPr>
      <dsp:spPr>
        <a:xfrm>
          <a:off x="4528225" y="3279227"/>
          <a:ext cx="2382262" cy="1543165"/>
        </a:xfrm>
        <a:prstGeom prst="roundRect">
          <a:avLst>
            <a:gd name="adj" fmla="val 10000"/>
          </a:avLst>
        </a:prstGeom>
        <a:solidFill>
          <a:schemeClr val="accent6">
            <a:lumMod val="40000"/>
            <a:lumOff val="6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cs-CZ" sz="1400" kern="1200" dirty="0"/>
        </a:p>
        <a:p>
          <a:pPr marL="114300" lvl="1" indent="-114300" algn="l" defTabSz="622300">
            <a:lnSpc>
              <a:spcPct val="90000"/>
            </a:lnSpc>
            <a:spcBef>
              <a:spcPct val="0"/>
            </a:spcBef>
            <a:spcAft>
              <a:spcPct val="15000"/>
            </a:spcAft>
            <a:buChar char="•"/>
          </a:pPr>
          <a:r>
            <a:rPr lang="en-US" sz="1400" kern="1200" dirty="0"/>
            <a:t>Local authorities</a:t>
          </a:r>
          <a:endParaRPr lang="cs-CZ" sz="1400" kern="1200" dirty="0"/>
        </a:p>
        <a:p>
          <a:pPr marL="114300" lvl="1" indent="-114300" algn="l" defTabSz="622300">
            <a:lnSpc>
              <a:spcPct val="90000"/>
            </a:lnSpc>
            <a:spcBef>
              <a:spcPct val="0"/>
            </a:spcBef>
            <a:spcAft>
              <a:spcPct val="15000"/>
            </a:spcAft>
            <a:buChar char="•"/>
          </a:pPr>
          <a:r>
            <a:rPr lang="en-US" sz="1400" kern="1200" dirty="0"/>
            <a:t> govern. – regional, national, local  </a:t>
          </a:r>
          <a:endParaRPr lang="cs-CZ" sz="1400" kern="1200" dirty="0"/>
        </a:p>
      </dsp:txBody>
      <dsp:txXfrm>
        <a:off x="5276801" y="3698916"/>
        <a:ext cx="1599787" cy="1089578"/>
      </dsp:txXfrm>
    </dsp:sp>
    <dsp:sp modelId="{FCDD4BCA-49A3-4397-A203-E878ADCAE8BF}">
      <dsp:nvSpPr>
        <dsp:cNvPr id="0" name=""/>
        <dsp:cNvSpPr/>
      </dsp:nvSpPr>
      <dsp:spPr>
        <a:xfrm>
          <a:off x="641376" y="3279227"/>
          <a:ext cx="2382262" cy="1543165"/>
        </a:xfrm>
        <a:prstGeom prst="roundRect">
          <a:avLst>
            <a:gd name="adj" fmla="val 10000"/>
          </a:avLst>
        </a:prstGeom>
        <a:solidFill>
          <a:schemeClr val="accent6">
            <a:lumMod val="40000"/>
            <a:lumOff val="6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Business and industry</a:t>
          </a:r>
          <a:endParaRPr lang="cs-CZ" sz="1400" kern="1200" dirty="0"/>
        </a:p>
        <a:p>
          <a:pPr marL="114300" lvl="1" indent="-114300" algn="l" defTabSz="622300">
            <a:lnSpc>
              <a:spcPct val="90000"/>
            </a:lnSpc>
            <a:spcBef>
              <a:spcPct val="0"/>
            </a:spcBef>
            <a:spcAft>
              <a:spcPct val="15000"/>
            </a:spcAft>
            <a:buChar char="•"/>
          </a:pPr>
          <a:r>
            <a:rPr lang="en-US" sz="1400" kern="1200" dirty="0"/>
            <a:t>NGOs</a:t>
          </a:r>
          <a:endParaRPr lang="cs-CZ" sz="1400" kern="1200" dirty="0"/>
        </a:p>
        <a:p>
          <a:pPr marL="114300" lvl="1" indent="-114300" algn="l" defTabSz="622300">
            <a:lnSpc>
              <a:spcPct val="90000"/>
            </a:lnSpc>
            <a:spcBef>
              <a:spcPct val="0"/>
            </a:spcBef>
            <a:spcAft>
              <a:spcPct val="15000"/>
            </a:spcAft>
            <a:buChar char="•"/>
          </a:pPr>
          <a:r>
            <a:rPr lang="en-US" sz="1400" kern="1200" dirty="0"/>
            <a:t>Community organizations</a:t>
          </a:r>
          <a:endParaRPr lang="cs-CZ" sz="1400" kern="1200" dirty="0"/>
        </a:p>
        <a:p>
          <a:pPr marL="114300" lvl="1" indent="-114300" algn="l" defTabSz="622300">
            <a:lnSpc>
              <a:spcPct val="90000"/>
            </a:lnSpc>
            <a:spcBef>
              <a:spcPct val="0"/>
            </a:spcBef>
            <a:spcAft>
              <a:spcPct val="15000"/>
            </a:spcAft>
            <a:buChar char="•"/>
          </a:pPr>
          <a:endParaRPr lang="cs-CZ" sz="1400" kern="1200" dirty="0"/>
        </a:p>
        <a:p>
          <a:pPr marL="114300" lvl="1" indent="-114300" algn="l" defTabSz="622300">
            <a:lnSpc>
              <a:spcPct val="90000"/>
            </a:lnSpc>
            <a:spcBef>
              <a:spcPct val="0"/>
            </a:spcBef>
            <a:spcAft>
              <a:spcPct val="15000"/>
            </a:spcAft>
            <a:buChar char="•"/>
          </a:pPr>
          <a:endParaRPr lang="cs-CZ" sz="1400" kern="1200" dirty="0"/>
        </a:p>
        <a:p>
          <a:pPr marL="114300" lvl="1" indent="-114300" algn="l" defTabSz="622300">
            <a:lnSpc>
              <a:spcPct val="90000"/>
            </a:lnSpc>
            <a:spcBef>
              <a:spcPct val="0"/>
            </a:spcBef>
            <a:spcAft>
              <a:spcPct val="15000"/>
            </a:spcAft>
            <a:buChar char="•"/>
          </a:pPr>
          <a:endParaRPr lang="cs-CZ" sz="1400" kern="1200" dirty="0"/>
        </a:p>
      </dsp:txBody>
      <dsp:txXfrm>
        <a:off x="675274" y="3698916"/>
        <a:ext cx="1599787" cy="1089578"/>
      </dsp:txXfrm>
    </dsp:sp>
    <dsp:sp modelId="{3F7540B0-4379-4E7E-878D-2BA212D403E6}">
      <dsp:nvSpPr>
        <dsp:cNvPr id="0" name=""/>
        <dsp:cNvSpPr/>
      </dsp:nvSpPr>
      <dsp:spPr>
        <a:xfrm>
          <a:off x="4528225" y="0"/>
          <a:ext cx="2382262" cy="1543165"/>
        </a:xfrm>
        <a:prstGeom prst="roundRect">
          <a:avLst>
            <a:gd name="adj" fmla="val 10000"/>
          </a:avLst>
        </a:prstGeom>
        <a:solidFill>
          <a:schemeClr val="accent6">
            <a:lumMod val="40000"/>
            <a:lumOff val="6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Academic and non-academic researchers</a:t>
          </a:r>
          <a:endParaRPr lang="cs-CZ" sz="1400" kern="1200" dirty="0"/>
        </a:p>
      </dsp:txBody>
      <dsp:txXfrm>
        <a:off x="5276801" y="33898"/>
        <a:ext cx="1599787" cy="1089578"/>
      </dsp:txXfrm>
    </dsp:sp>
    <dsp:sp modelId="{40A735D3-A13F-453D-8C15-4BDEC6FF0E8B}">
      <dsp:nvSpPr>
        <dsp:cNvPr id="0" name=""/>
        <dsp:cNvSpPr/>
      </dsp:nvSpPr>
      <dsp:spPr>
        <a:xfrm>
          <a:off x="641376" y="0"/>
          <a:ext cx="2382262" cy="1543165"/>
        </a:xfrm>
        <a:prstGeom prst="roundRect">
          <a:avLst>
            <a:gd name="adj" fmla="val 10000"/>
          </a:avLst>
        </a:prstGeom>
        <a:solidFill>
          <a:schemeClr val="accent6">
            <a:lumMod val="40000"/>
            <a:lumOff val="6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Communities of interest</a:t>
          </a:r>
          <a:endParaRPr lang="cs-CZ" sz="1400" kern="1200" dirty="0"/>
        </a:p>
        <a:p>
          <a:pPr marL="114300" lvl="1" indent="-114300" algn="l" defTabSz="622300">
            <a:lnSpc>
              <a:spcPct val="90000"/>
            </a:lnSpc>
            <a:spcBef>
              <a:spcPct val="0"/>
            </a:spcBef>
            <a:spcAft>
              <a:spcPct val="15000"/>
            </a:spcAft>
            <a:buChar char="•"/>
          </a:pPr>
          <a:r>
            <a:rPr lang="en-US" sz="1400" kern="1200" dirty="0"/>
            <a:t>the media</a:t>
          </a:r>
          <a:endParaRPr lang="cs-CZ" sz="1400" kern="1200" dirty="0"/>
        </a:p>
        <a:p>
          <a:pPr marL="57150" lvl="1" indent="-57150" algn="l" defTabSz="400050">
            <a:lnSpc>
              <a:spcPct val="90000"/>
            </a:lnSpc>
            <a:spcBef>
              <a:spcPct val="0"/>
            </a:spcBef>
            <a:spcAft>
              <a:spcPct val="15000"/>
            </a:spcAft>
            <a:buChar char="•"/>
          </a:pPr>
          <a:endParaRPr lang="cs-CZ" sz="900" kern="1200" dirty="0"/>
        </a:p>
      </dsp:txBody>
      <dsp:txXfrm>
        <a:off x="675274" y="33898"/>
        <a:ext cx="1599787" cy="1089578"/>
      </dsp:txXfrm>
    </dsp:sp>
    <dsp:sp modelId="{07FEA408-B082-4762-A4B2-285939106FB1}">
      <dsp:nvSpPr>
        <dsp:cNvPr id="0" name=""/>
        <dsp:cNvSpPr/>
      </dsp:nvSpPr>
      <dsp:spPr>
        <a:xfrm>
          <a:off x="1639611" y="274876"/>
          <a:ext cx="2088096" cy="208809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Public</a:t>
          </a:r>
          <a:endParaRPr lang="cs-CZ" sz="1800" b="1" kern="1200" dirty="0"/>
        </a:p>
      </dsp:txBody>
      <dsp:txXfrm>
        <a:off x="2251200" y="886465"/>
        <a:ext cx="1476507" cy="1476507"/>
      </dsp:txXfrm>
    </dsp:sp>
    <dsp:sp modelId="{DF9B4F29-C1C4-4BE2-82D6-16587A92EB6E}">
      <dsp:nvSpPr>
        <dsp:cNvPr id="0" name=""/>
        <dsp:cNvSpPr/>
      </dsp:nvSpPr>
      <dsp:spPr>
        <a:xfrm rot="5400000">
          <a:off x="3824155" y="274876"/>
          <a:ext cx="2088096" cy="208809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Researchers</a:t>
          </a:r>
          <a:endParaRPr lang="cs-CZ" sz="1800" b="1" kern="1200" dirty="0"/>
        </a:p>
      </dsp:txBody>
      <dsp:txXfrm rot="-5400000">
        <a:off x="3824155" y="886465"/>
        <a:ext cx="1476507" cy="1476507"/>
      </dsp:txXfrm>
    </dsp:sp>
    <dsp:sp modelId="{AD1985E3-AC85-402A-8348-0A2933FBD3D1}">
      <dsp:nvSpPr>
        <dsp:cNvPr id="0" name=""/>
        <dsp:cNvSpPr/>
      </dsp:nvSpPr>
      <dsp:spPr>
        <a:xfrm rot="10800000">
          <a:off x="3824155" y="2459420"/>
          <a:ext cx="2088096" cy="208809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Policy makers</a:t>
          </a:r>
          <a:endParaRPr lang="cs-CZ" sz="1800" b="1" kern="1200" dirty="0"/>
        </a:p>
      </dsp:txBody>
      <dsp:txXfrm rot="10800000">
        <a:off x="3824155" y="2459420"/>
        <a:ext cx="1476507" cy="1476507"/>
      </dsp:txXfrm>
    </dsp:sp>
    <dsp:sp modelId="{6E8C3962-3496-44BE-9F8D-38A37A3E0301}">
      <dsp:nvSpPr>
        <dsp:cNvPr id="0" name=""/>
        <dsp:cNvSpPr/>
      </dsp:nvSpPr>
      <dsp:spPr>
        <a:xfrm rot="16200000">
          <a:off x="1639611" y="2459420"/>
          <a:ext cx="2088096" cy="208809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Industry practitioners</a:t>
          </a:r>
          <a:endParaRPr lang="cs-CZ" sz="1800" b="1" kern="1200" dirty="0"/>
        </a:p>
      </dsp:txBody>
      <dsp:txXfrm rot="5400000">
        <a:off x="2251200" y="2459420"/>
        <a:ext cx="1476507" cy="1476507"/>
      </dsp:txXfrm>
    </dsp:sp>
    <dsp:sp modelId="{2FA5BE59-4E9D-4161-ABAA-73CA1A4F2555}">
      <dsp:nvSpPr>
        <dsp:cNvPr id="0" name=""/>
        <dsp:cNvSpPr/>
      </dsp:nvSpPr>
      <dsp:spPr>
        <a:xfrm>
          <a:off x="3415458" y="1977181"/>
          <a:ext cx="720947" cy="626911"/>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4CF1FA-763E-4FA6-AE99-379570107884}">
      <dsp:nvSpPr>
        <dsp:cNvPr id="0" name=""/>
        <dsp:cNvSpPr/>
      </dsp:nvSpPr>
      <dsp:spPr>
        <a:xfrm rot="10800000">
          <a:off x="3415458" y="2218300"/>
          <a:ext cx="720947" cy="626911"/>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F3E1-5A33-48EA-A7F8-3B3E0C230B75}">
      <dsp:nvSpPr>
        <dsp:cNvPr id="0" name=""/>
        <dsp:cNvSpPr/>
      </dsp:nvSpPr>
      <dsp:spPr>
        <a:xfrm>
          <a:off x="3907745" y="2361"/>
          <a:ext cx="2337844" cy="148453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857DA-4299-47CF-9A04-4CF8E9256333}">
      <dsp:nvSpPr>
        <dsp:cNvPr id="0" name=""/>
        <dsp:cNvSpPr/>
      </dsp:nvSpPr>
      <dsp:spPr>
        <a:xfrm>
          <a:off x="4167505" y="249133"/>
          <a:ext cx="2337844" cy="1484531"/>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Diana Surová (surova@pef.czu.cz)</a:t>
          </a:r>
          <a:endParaRPr lang="en-US" sz="2000" kern="1200" dirty="0"/>
        </a:p>
      </dsp:txBody>
      <dsp:txXfrm>
        <a:off x="4210985" y="292613"/>
        <a:ext cx="2250884" cy="13975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80439795-2A54-2BD7-13D7-D16822BC0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a:extLst>
              <a:ext uri="{FF2B5EF4-FFF2-40B4-BE49-F238E27FC236}">
                <a16:creationId xmlns:a16="http://schemas.microsoft.com/office/drawing/2014/main" id="{45481BC2-326B-DA99-C939-8947E4CD04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5F47C9-C750-40DD-88D1-A2908021DC86}" type="datetimeFigureOut">
              <a:rPr lang="en-US" smtClean="0"/>
              <a:t>9/9/2024</a:t>
            </a:fld>
            <a:endParaRPr lang="en-US"/>
          </a:p>
        </p:txBody>
      </p:sp>
      <p:sp>
        <p:nvSpPr>
          <p:cNvPr id="4" name="Kājenes vietturis 3">
            <a:extLst>
              <a:ext uri="{FF2B5EF4-FFF2-40B4-BE49-F238E27FC236}">
                <a16:creationId xmlns:a16="http://schemas.microsoft.com/office/drawing/2014/main" id="{EF0043A6-D3CE-3BF3-C384-53D8FD9451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ida numura vietturis 4">
            <a:extLst>
              <a:ext uri="{FF2B5EF4-FFF2-40B4-BE49-F238E27FC236}">
                <a16:creationId xmlns:a16="http://schemas.microsoft.com/office/drawing/2014/main" id="{12C23032-AFAB-0363-352D-1C1C30AFF5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8ABC0-DED8-4522-9624-1F88EBB49EA3}" type="slidenum">
              <a:rPr lang="en-US" smtClean="0"/>
              <a:t>‹#›</a:t>
            </a:fld>
            <a:endParaRPr lang="en-US"/>
          </a:p>
        </p:txBody>
      </p:sp>
    </p:spTree>
    <p:extLst>
      <p:ext uri="{BB962C8B-B14F-4D97-AF65-F5344CB8AC3E}">
        <p14:creationId xmlns:p14="http://schemas.microsoft.com/office/powerpoint/2010/main" val="26126260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1F9E5-4669-4B1B-A502-A87E9887EBBC}" type="datetimeFigureOut">
              <a:rPr lang="en-US" smtClean="0"/>
              <a:t>9/9/2024</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BBBE5-F0F5-496E-9529-1C0C85B665E5}" type="slidenum">
              <a:rPr lang="en-US" smtClean="0"/>
              <a:t>‹#›</a:t>
            </a:fld>
            <a:endParaRPr lang="en-US"/>
          </a:p>
        </p:txBody>
      </p:sp>
    </p:spTree>
    <p:extLst>
      <p:ext uri="{BB962C8B-B14F-4D97-AF65-F5344CB8AC3E}">
        <p14:creationId xmlns:p14="http://schemas.microsoft.com/office/powerpoint/2010/main" val="181147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ea typeface="Calibri"/>
              <a:cs typeface="Calibri"/>
            </a:endParaRP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a:t>
            </a:fld>
            <a:endParaRPr lang="en-US"/>
          </a:p>
        </p:txBody>
      </p:sp>
    </p:spTree>
    <p:extLst>
      <p:ext uri="{BB962C8B-B14F-4D97-AF65-F5344CB8AC3E}">
        <p14:creationId xmlns:p14="http://schemas.microsoft.com/office/powerpoint/2010/main" val="294808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10</a:t>
            </a:fld>
            <a:endParaRPr lang="en-US"/>
          </a:p>
        </p:txBody>
      </p:sp>
    </p:spTree>
    <p:extLst>
      <p:ext uri="{BB962C8B-B14F-4D97-AF65-F5344CB8AC3E}">
        <p14:creationId xmlns:p14="http://schemas.microsoft.com/office/powerpoint/2010/main" val="163707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11</a:t>
            </a:fld>
            <a:endParaRPr lang="en-US"/>
          </a:p>
        </p:txBody>
      </p:sp>
    </p:spTree>
    <p:extLst>
      <p:ext uri="{BB962C8B-B14F-4D97-AF65-F5344CB8AC3E}">
        <p14:creationId xmlns:p14="http://schemas.microsoft.com/office/powerpoint/2010/main" val="188379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12</a:t>
            </a:fld>
            <a:endParaRPr lang="en-US"/>
          </a:p>
        </p:txBody>
      </p:sp>
    </p:spTree>
    <p:extLst>
      <p:ext uri="{BB962C8B-B14F-4D97-AF65-F5344CB8AC3E}">
        <p14:creationId xmlns:p14="http://schemas.microsoft.com/office/powerpoint/2010/main" val="2415674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t>. </a:t>
            </a: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13</a:t>
            </a:fld>
            <a:endParaRPr lang="en-US"/>
          </a:p>
        </p:txBody>
      </p:sp>
    </p:spTree>
    <p:extLst>
      <p:ext uri="{BB962C8B-B14F-4D97-AF65-F5344CB8AC3E}">
        <p14:creationId xmlns:p14="http://schemas.microsoft.com/office/powerpoint/2010/main" val="405254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14</a:t>
            </a:fld>
            <a:endParaRPr lang="en-US"/>
          </a:p>
        </p:txBody>
      </p:sp>
    </p:spTree>
    <p:extLst>
      <p:ext uri="{BB962C8B-B14F-4D97-AF65-F5344CB8AC3E}">
        <p14:creationId xmlns:p14="http://schemas.microsoft.com/office/powerpoint/2010/main" val="161935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15</a:t>
            </a:fld>
            <a:endParaRPr lang="en-US"/>
          </a:p>
        </p:txBody>
      </p:sp>
    </p:spTree>
    <p:extLst>
      <p:ext uri="{BB962C8B-B14F-4D97-AF65-F5344CB8AC3E}">
        <p14:creationId xmlns:p14="http://schemas.microsoft.com/office/powerpoint/2010/main" val="244113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50000"/>
              </a:lnSpc>
            </a:pPr>
            <a:endParaRPr lang="cs-CZ" b="0"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16</a:t>
            </a:fld>
            <a:endParaRPr lang="en-US"/>
          </a:p>
        </p:txBody>
      </p:sp>
    </p:spTree>
    <p:extLst>
      <p:ext uri="{BB962C8B-B14F-4D97-AF65-F5344CB8AC3E}">
        <p14:creationId xmlns:p14="http://schemas.microsoft.com/office/powerpoint/2010/main" val="417916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17</a:t>
            </a:fld>
            <a:endParaRPr lang="en-US"/>
          </a:p>
        </p:txBody>
      </p:sp>
    </p:spTree>
    <p:extLst>
      <p:ext uri="{BB962C8B-B14F-4D97-AF65-F5344CB8AC3E}">
        <p14:creationId xmlns:p14="http://schemas.microsoft.com/office/powerpoint/2010/main" val="265109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18</a:t>
            </a:fld>
            <a:endParaRPr lang="en-US"/>
          </a:p>
        </p:txBody>
      </p:sp>
    </p:spTree>
    <p:extLst>
      <p:ext uri="{BB962C8B-B14F-4D97-AF65-F5344CB8AC3E}">
        <p14:creationId xmlns:p14="http://schemas.microsoft.com/office/powerpoint/2010/main" val="378624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19</a:t>
            </a:fld>
            <a:endParaRPr lang="en-US"/>
          </a:p>
        </p:txBody>
      </p:sp>
    </p:spTree>
    <p:extLst>
      <p:ext uri="{BB962C8B-B14F-4D97-AF65-F5344CB8AC3E}">
        <p14:creationId xmlns:p14="http://schemas.microsoft.com/office/powerpoint/2010/main" val="189219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en-US" sz="2800" dirty="0">
              <a:solidFill>
                <a:srgbClr val="0E101A"/>
              </a:solidFill>
              <a:effectLst/>
            </a:endParaRP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a:t>
            </a:fld>
            <a:endParaRPr lang="en-US"/>
          </a:p>
        </p:txBody>
      </p:sp>
    </p:spTree>
    <p:extLst>
      <p:ext uri="{BB962C8B-B14F-4D97-AF65-F5344CB8AC3E}">
        <p14:creationId xmlns:p14="http://schemas.microsoft.com/office/powerpoint/2010/main" val="189638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20</a:t>
            </a:fld>
            <a:endParaRPr lang="en-US"/>
          </a:p>
        </p:txBody>
      </p:sp>
    </p:spTree>
    <p:extLst>
      <p:ext uri="{BB962C8B-B14F-4D97-AF65-F5344CB8AC3E}">
        <p14:creationId xmlns:p14="http://schemas.microsoft.com/office/powerpoint/2010/main" val="132119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21</a:t>
            </a:fld>
            <a:endParaRPr lang="en-US"/>
          </a:p>
        </p:txBody>
      </p:sp>
    </p:spTree>
    <p:extLst>
      <p:ext uri="{BB962C8B-B14F-4D97-AF65-F5344CB8AC3E}">
        <p14:creationId xmlns:p14="http://schemas.microsoft.com/office/powerpoint/2010/main" val="114886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22</a:t>
            </a:fld>
            <a:endParaRPr lang="en-US"/>
          </a:p>
        </p:txBody>
      </p:sp>
    </p:spTree>
    <p:extLst>
      <p:ext uri="{BB962C8B-B14F-4D97-AF65-F5344CB8AC3E}">
        <p14:creationId xmlns:p14="http://schemas.microsoft.com/office/powerpoint/2010/main" val="288714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23</a:t>
            </a:fld>
            <a:endParaRPr lang="en-US"/>
          </a:p>
        </p:txBody>
      </p:sp>
    </p:spTree>
    <p:extLst>
      <p:ext uri="{BB962C8B-B14F-4D97-AF65-F5344CB8AC3E}">
        <p14:creationId xmlns:p14="http://schemas.microsoft.com/office/powerpoint/2010/main" val="355615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25</a:t>
            </a:fld>
            <a:endParaRPr lang="en-US"/>
          </a:p>
        </p:txBody>
      </p:sp>
    </p:spTree>
    <p:extLst>
      <p:ext uri="{BB962C8B-B14F-4D97-AF65-F5344CB8AC3E}">
        <p14:creationId xmlns:p14="http://schemas.microsoft.com/office/powerpoint/2010/main" val="1574175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26</a:t>
            </a:fld>
            <a:endParaRPr lang="en-US"/>
          </a:p>
        </p:txBody>
      </p:sp>
    </p:spTree>
    <p:extLst>
      <p:ext uri="{BB962C8B-B14F-4D97-AF65-F5344CB8AC3E}">
        <p14:creationId xmlns:p14="http://schemas.microsoft.com/office/powerpoint/2010/main" val="406429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27</a:t>
            </a:fld>
            <a:endParaRPr lang="en-US"/>
          </a:p>
        </p:txBody>
      </p:sp>
    </p:spTree>
    <p:extLst>
      <p:ext uri="{BB962C8B-B14F-4D97-AF65-F5344CB8AC3E}">
        <p14:creationId xmlns:p14="http://schemas.microsoft.com/office/powerpoint/2010/main" val="3119307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28</a:t>
            </a:fld>
            <a:endParaRPr lang="en-US"/>
          </a:p>
        </p:txBody>
      </p:sp>
    </p:spTree>
    <p:extLst>
      <p:ext uri="{BB962C8B-B14F-4D97-AF65-F5344CB8AC3E}">
        <p14:creationId xmlns:p14="http://schemas.microsoft.com/office/powerpoint/2010/main" val="3021918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29</a:t>
            </a:fld>
            <a:endParaRPr lang="en-US"/>
          </a:p>
        </p:txBody>
      </p:sp>
    </p:spTree>
    <p:extLst>
      <p:ext uri="{BB962C8B-B14F-4D97-AF65-F5344CB8AC3E}">
        <p14:creationId xmlns:p14="http://schemas.microsoft.com/office/powerpoint/2010/main" val="283843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3</a:t>
            </a:fld>
            <a:endParaRPr lang="en-US"/>
          </a:p>
        </p:txBody>
      </p:sp>
    </p:spTree>
    <p:extLst>
      <p:ext uri="{BB962C8B-B14F-4D97-AF65-F5344CB8AC3E}">
        <p14:creationId xmlns:p14="http://schemas.microsoft.com/office/powerpoint/2010/main" val="111623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4</a:t>
            </a:fld>
            <a:endParaRPr lang="en-US"/>
          </a:p>
        </p:txBody>
      </p:sp>
    </p:spTree>
    <p:extLst>
      <p:ext uri="{BB962C8B-B14F-4D97-AF65-F5344CB8AC3E}">
        <p14:creationId xmlns:p14="http://schemas.microsoft.com/office/powerpoint/2010/main" val="116124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FA1-A331-FC2D-AFC1-68A0524F04D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E7CCA4C-98BB-054D-C73A-A65C92B2EB1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D79A616-4444-2BF0-9C1F-220566DCA9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a:extLst>
              <a:ext uri="{FF2B5EF4-FFF2-40B4-BE49-F238E27FC236}">
                <a16:creationId xmlns:a16="http://schemas.microsoft.com/office/drawing/2014/main" id="{7DF88FDC-6930-536A-9CCC-2F7EB8C80ACD}"/>
              </a:ext>
            </a:extLst>
          </p:cNvPr>
          <p:cNvSpPr>
            <a:spLocks noGrp="1"/>
          </p:cNvSpPr>
          <p:nvPr>
            <p:ph type="sldNum" sz="quarter" idx="5"/>
          </p:nvPr>
        </p:nvSpPr>
        <p:spPr/>
        <p:txBody>
          <a:bodyPr/>
          <a:lstStyle/>
          <a:p>
            <a:fld id="{30ABBBE5-F0F5-496E-9529-1C0C85B665E5}" type="slidenum">
              <a:rPr lang="en-US" smtClean="0"/>
              <a:t>5</a:t>
            </a:fld>
            <a:endParaRPr lang="en-US"/>
          </a:p>
        </p:txBody>
      </p:sp>
    </p:spTree>
    <p:extLst>
      <p:ext uri="{BB962C8B-B14F-4D97-AF65-F5344CB8AC3E}">
        <p14:creationId xmlns:p14="http://schemas.microsoft.com/office/powerpoint/2010/main" val="33793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ea typeface="Calibri"/>
              <a:cs typeface="Calibri"/>
            </a:endParaRP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6</a:t>
            </a:fld>
            <a:endParaRPr lang="en-US"/>
          </a:p>
        </p:txBody>
      </p:sp>
    </p:spTree>
    <p:extLst>
      <p:ext uri="{BB962C8B-B14F-4D97-AF65-F5344CB8AC3E}">
        <p14:creationId xmlns:p14="http://schemas.microsoft.com/office/powerpoint/2010/main" val="199763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7</a:t>
            </a:fld>
            <a:endParaRPr lang="en-US"/>
          </a:p>
        </p:txBody>
      </p:sp>
    </p:spTree>
    <p:extLst>
      <p:ext uri="{BB962C8B-B14F-4D97-AF65-F5344CB8AC3E}">
        <p14:creationId xmlns:p14="http://schemas.microsoft.com/office/powerpoint/2010/main" val="129287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spcAft>
                <a:spcPts val="0"/>
              </a:spcAft>
            </a:pPr>
            <a:endParaRPr lang="cs-CZ" dirty="0"/>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8</a:t>
            </a:fld>
            <a:endParaRPr lang="en-US"/>
          </a:p>
        </p:txBody>
      </p:sp>
    </p:spTree>
    <p:extLst>
      <p:ext uri="{BB962C8B-B14F-4D97-AF65-F5344CB8AC3E}">
        <p14:creationId xmlns:p14="http://schemas.microsoft.com/office/powerpoint/2010/main" val="95901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defRPr/>
            </a:pPr>
            <a:endParaRPr lang="cs-CZ" sz="1200" dirty="0">
              <a:cs typeface="Calibri" panose="020F0502020204030204"/>
            </a:endParaRPr>
          </a:p>
        </p:txBody>
      </p:sp>
      <p:sp>
        <p:nvSpPr>
          <p:cNvPr id="4" name="Zástupný symbol pro číslo snímku 3"/>
          <p:cNvSpPr>
            <a:spLocks noGrp="1"/>
          </p:cNvSpPr>
          <p:nvPr>
            <p:ph type="sldNum" sz="quarter" idx="5"/>
          </p:nvPr>
        </p:nvSpPr>
        <p:spPr/>
        <p:txBody>
          <a:bodyPr/>
          <a:lstStyle/>
          <a:p>
            <a:fld id="{30ABBBE5-F0F5-496E-9529-1C0C85B665E5}" type="slidenum">
              <a:rPr lang="en-US" smtClean="0"/>
              <a:t>9</a:t>
            </a:fld>
            <a:endParaRPr lang="en-US"/>
          </a:p>
        </p:txBody>
      </p:sp>
    </p:spTree>
    <p:extLst>
      <p:ext uri="{BB962C8B-B14F-4D97-AF65-F5344CB8AC3E}">
        <p14:creationId xmlns:p14="http://schemas.microsoft.com/office/powerpoint/2010/main" val="363378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F02-9773-ED09-6F07-A48CCC5811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0006853-34B3-01BB-1F9A-9A9F4CD45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F2E777-E510-0398-AACA-50DBACECBF9B}"/>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5" name="Footer Placeholder 4">
            <a:extLst>
              <a:ext uri="{FF2B5EF4-FFF2-40B4-BE49-F238E27FC236}">
                <a16:creationId xmlns:a16="http://schemas.microsoft.com/office/drawing/2014/main" id="{BCBF92FD-2FC2-3E73-4003-0B432408A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4B44B-5187-E7E8-2640-803F15E07BDF}"/>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251958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086B-53F4-CE6B-59F6-EE96589DCC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7CC017-F45F-6633-1B58-96ADD2A716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FC28D3-2F0C-4050-F3E0-50060849238B}"/>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5" name="Footer Placeholder 4">
            <a:extLst>
              <a:ext uri="{FF2B5EF4-FFF2-40B4-BE49-F238E27FC236}">
                <a16:creationId xmlns:a16="http://schemas.microsoft.com/office/drawing/2014/main" id="{D13FCFED-E650-4940-39E3-CB8A51F57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04259-1EC9-0356-B23F-EC18F4167C97}"/>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164490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ACB6A-B7F8-629C-A016-452E3DFDD2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99AFC-E2BE-1197-5F15-982D5FBAF7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9A84C1-16AF-D4CD-3601-F7ED5C1DC651}"/>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5" name="Footer Placeholder 4">
            <a:extLst>
              <a:ext uri="{FF2B5EF4-FFF2-40B4-BE49-F238E27FC236}">
                <a16:creationId xmlns:a16="http://schemas.microsoft.com/office/drawing/2014/main" id="{3D50FBA7-465C-2D15-A82D-EA092B1B7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79927-3E4E-CCB8-D4CF-602959A22E54}"/>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225743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AC04-6645-F461-F362-396515A9D8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904647B-EB39-2655-401F-E43D41F29C1F}"/>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4" name="Footer Placeholder 3">
            <a:extLst>
              <a:ext uri="{FF2B5EF4-FFF2-40B4-BE49-F238E27FC236}">
                <a16:creationId xmlns:a16="http://schemas.microsoft.com/office/drawing/2014/main" id="{8801DECF-73B3-66C2-18A9-4E655D6A90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2259CD-2665-0441-9A61-FD3825A61040}"/>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1469455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4BBA83-E7ED-D8A0-019E-FA9E657C4F85}"/>
              </a:ext>
            </a:extLst>
          </p:cNvPr>
          <p:cNvSpPr>
            <a:spLocks noGrp="1"/>
          </p:cNvSpPr>
          <p:nvPr>
            <p:ph type="pic" sz="quarter" idx="13"/>
          </p:nvPr>
        </p:nvSpPr>
        <p:spPr>
          <a:xfrm>
            <a:off x="608145" y="2733575"/>
            <a:ext cx="3463341" cy="3428081"/>
          </a:xfrm>
        </p:spPr>
        <p:txBody>
          <a:bodyPr/>
          <a:lstStyle/>
          <a:p>
            <a:endParaRPr lang="en-US" dirty="0"/>
          </a:p>
        </p:txBody>
      </p:sp>
      <p:sp>
        <p:nvSpPr>
          <p:cNvPr id="12" name="Picture Placeholder 8">
            <a:extLst>
              <a:ext uri="{FF2B5EF4-FFF2-40B4-BE49-F238E27FC236}">
                <a16:creationId xmlns:a16="http://schemas.microsoft.com/office/drawing/2014/main" id="{D9CFC676-C63B-A8A8-51D3-EAA3B3E254D7}"/>
              </a:ext>
            </a:extLst>
          </p:cNvPr>
          <p:cNvSpPr>
            <a:spLocks noGrp="1"/>
          </p:cNvSpPr>
          <p:nvPr>
            <p:ph type="pic" sz="quarter" idx="14"/>
          </p:nvPr>
        </p:nvSpPr>
        <p:spPr>
          <a:xfrm>
            <a:off x="4764505" y="2733575"/>
            <a:ext cx="6803458" cy="3428081"/>
          </a:xfrm>
        </p:spPr>
        <p:txBody>
          <a:bodyPr/>
          <a:lstStyle/>
          <a:p>
            <a:endParaRPr lang="en-US" dirty="0"/>
          </a:p>
        </p:txBody>
      </p:sp>
    </p:spTree>
    <p:extLst>
      <p:ext uri="{BB962C8B-B14F-4D97-AF65-F5344CB8AC3E}">
        <p14:creationId xmlns:p14="http://schemas.microsoft.com/office/powerpoint/2010/main" val="3810630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6AC7-2C29-4BE7-E203-B9B740E1C0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69D0984-A260-3447-B128-2579EDC3A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AC5CCB-5D4A-8D88-6555-982A7003C8A7}"/>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5" name="Footer Placeholder 4">
            <a:extLst>
              <a:ext uri="{FF2B5EF4-FFF2-40B4-BE49-F238E27FC236}">
                <a16:creationId xmlns:a16="http://schemas.microsoft.com/office/drawing/2014/main" id="{0C22A20B-AE10-20A8-713C-453C01769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266C2-80E6-E506-C9A1-C7069D1AA63D}"/>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3915146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A6D7-E983-F3C9-5C28-8E16EBC0C3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87757D-0ECA-FF08-9582-1F696DA5C6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EE213B-BC64-90E3-856E-3AA063C25C96}"/>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5" name="Footer Placeholder 4">
            <a:extLst>
              <a:ext uri="{FF2B5EF4-FFF2-40B4-BE49-F238E27FC236}">
                <a16:creationId xmlns:a16="http://schemas.microsoft.com/office/drawing/2014/main" id="{2AC821F7-2A4F-369A-F03D-92E61C2C5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50751-B1F0-5127-18AB-5CFC242AF6D7}"/>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161727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CB5B-D64B-18EC-2EC1-55306AD46E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5CD7BF-41F6-8DED-A899-70CCDB394E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4369D-6C72-2712-5E51-391AE1FC5704}"/>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5" name="Footer Placeholder 4">
            <a:extLst>
              <a:ext uri="{FF2B5EF4-FFF2-40B4-BE49-F238E27FC236}">
                <a16:creationId xmlns:a16="http://schemas.microsoft.com/office/drawing/2014/main" id="{19961E35-E9A1-82CB-C989-426B9B84D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0A875-84D6-3BD5-D175-2FAF4D0E1474}"/>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2768447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46E9-ACBC-1E64-3B6D-0557FAF89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C52DDC-B48F-15ED-53DA-63A6E6E3E6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98049C9-2172-77F4-C921-46E214123C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C68561-FDEA-EC21-6011-8C346383A49F}"/>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6" name="Footer Placeholder 5">
            <a:extLst>
              <a:ext uri="{FF2B5EF4-FFF2-40B4-BE49-F238E27FC236}">
                <a16:creationId xmlns:a16="http://schemas.microsoft.com/office/drawing/2014/main" id="{16580D2C-DB9C-961B-9157-AB7488FDAC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09D5B-C0E0-B81C-1BD1-8A4385D7DB55}"/>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1480605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CC1A-653F-6AA9-F0D9-5439B69816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813B58-01FE-4A33-5056-0C094DCFF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585028-DED1-C9D7-E91D-6F5EF0EFB0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41615E-D2C3-13A5-1E67-7DCB129A7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73A1AA-79DE-7405-6A43-F529683B04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71DB9B7-6ED5-F40F-726E-845F2EFA40B5}"/>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8" name="Footer Placeholder 7">
            <a:extLst>
              <a:ext uri="{FF2B5EF4-FFF2-40B4-BE49-F238E27FC236}">
                <a16:creationId xmlns:a16="http://schemas.microsoft.com/office/drawing/2014/main" id="{BF3BBA6C-37AD-EC41-0C7C-3786DF817F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8E9DB-D147-6D4B-1D8B-83264063E32C}"/>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2408905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1E62-3A4D-285A-D54C-F2F28F5AB31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949C180-3F5F-911E-5A9A-49C0CC5195B3}"/>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4" name="Footer Placeholder 3">
            <a:extLst>
              <a:ext uri="{FF2B5EF4-FFF2-40B4-BE49-F238E27FC236}">
                <a16:creationId xmlns:a16="http://schemas.microsoft.com/office/drawing/2014/main" id="{CFE7EDE1-CE79-1A4D-1968-5E0162B97A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770BE6-6147-B299-EAD5-5BE7DAB98099}"/>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362849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CBE5-66EE-45AF-15A7-36B044F895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05911B-340F-BEAB-3ABB-FD6DFADABD3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5C3D7A-DC3B-4C4D-CA60-0826F6AF6648}"/>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5" name="Footer Placeholder 4">
            <a:extLst>
              <a:ext uri="{FF2B5EF4-FFF2-40B4-BE49-F238E27FC236}">
                <a16:creationId xmlns:a16="http://schemas.microsoft.com/office/drawing/2014/main" id="{92EB476B-31A8-ECCD-4151-1713CD7EC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F4769-197F-D265-D815-DBF4D7AF1D66}"/>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292088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768B3-0EBA-BD22-C233-0F56104990FC}"/>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3" name="Footer Placeholder 2">
            <a:extLst>
              <a:ext uri="{FF2B5EF4-FFF2-40B4-BE49-F238E27FC236}">
                <a16:creationId xmlns:a16="http://schemas.microsoft.com/office/drawing/2014/main" id="{1197F4EC-50C6-5BA5-A371-DF2994621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78C276-B1E6-09E7-6966-0EC19C241DD7}"/>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2546047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AB8F-C18E-7FFF-BCD8-3BD6BE03F2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327B17-D571-8F57-4964-6E120323B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B9E427-EDAF-906F-AE17-2D5A39F4E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E74EA2-1118-A572-9DF6-5036DF722641}"/>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6" name="Footer Placeholder 5">
            <a:extLst>
              <a:ext uri="{FF2B5EF4-FFF2-40B4-BE49-F238E27FC236}">
                <a16:creationId xmlns:a16="http://schemas.microsoft.com/office/drawing/2014/main" id="{ABEF3BF6-815E-2FEC-D47D-CE958466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03BF7-C02D-2559-AA68-2CB49DA42E94}"/>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2524766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B322-BA8C-C703-E887-4E00E5ABC1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81CB9E0-4508-89C1-A787-5B9DB7901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87015E-9609-1EA5-6C08-BD99F0BA2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C2B4AD-041D-729C-BBDC-09058611C5F0}"/>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6" name="Footer Placeholder 5">
            <a:extLst>
              <a:ext uri="{FF2B5EF4-FFF2-40B4-BE49-F238E27FC236}">
                <a16:creationId xmlns:a16="http://schemas.microsoft.com/office/drawing/2014/main" id="{BAE474A8-FCF7-C15F-BA18-E299A2E7A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8114E-B680-60E2-C129-06F7371B2093}"/>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1984245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6973-5A5C-0CF2-AB5F-B61F8F46116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3786BD-04DE-A030-B821-6ED1E503A10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47277B-A43A-B0C6-61C0-0904DBF962A6}"/>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5" name="Footer Placeholder 4">
            <a:extLst>
              <a:ext uri="{FF2B5EF4-FFF2-40B4-BE49-F238E27FC236}">
                <a16:creationId xmlns:a16="http://schemas.microsoft.com/office/drawing/2014/main" id="{517E4FEC-2272-4016-D907-75AF6C458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58BFF-289D-D5BA-BB49-79BB7D88B4CC}"/>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2464301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7910C-06BA-7DE6-C9AD-63A7EFA544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BA4347-74A3-769C-17B9-DE40E6B9F42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B3A60C-1339-63EE-E9FC-F15639109724}"/>
              </a:ext>
            </a:extLst>
          </p:cNvPr>
          <p:cNvSpPr>
            <a:spLocks noGrp="1"/>
          </p:cNvSpPr>
          <p:nvPr>
            <p:ph type="dt" sz="half" idx="10"/>
          </p:nvPr>
        </p:nvSpPr>
        <p:spPr/>
        <p:txBody>
          <a:bodyPr/>
          <a:lstStyle/>
          <a:p>
            <a:fld id="{B0D33E48-1EE6-4F96-83CD-97890F8BC080}" type="datetimeFigureOut">
              <a:rPr lang="en-US" smtClean="0"/>
              <a:t>9/9/2024</a:t>
            </a:fld>
            <a:endParaRPr lang="en-US"/>
          </a:p>
        </p:txBody>
      </p:sp>
      <p:sp>
        <p:nvSpPr>
          <p:cNvPr id="5" name="Footer Placeholder 4">
            <a:extLst>
              <a:ext uri="{FF2B5EF4-FFF2-40B4-BE49-F238E27FC236}">
                <a16:creationId xmlns:a16="http://schemas.microsoft.com/office/drawing/2014/main" id="{B25580CE-0469-97EB-EB9F-F110759A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A14B5-AAF7-1B07-911F-1EBE415A2824}"/>
              </a:ext>
            </a:extLst>
          </p:cNvPr>
          <p:cNvSpPr>
            <a:spLocks noGrp="1"/>
          </p:cNvSpPr>
          <p:nvPr>
            <p:ph type="sldNum" sz="quarter" idx="12"/>
          </p:nvPr>
        </p:nvSpPr>
        <p:spPr/>
        <p:txBody>
          <a:bodyPr/>
          <a:lstStyle/>
          <a:p>
            <a:fld id="{085D37F9-CBBA-4EA7-9DBD-44C776C77307}" type="slidenum">
              <a:rPr lang="en-US" smtClean="0"/>
              <a:t>‹#›</a:t>
            </a:fld>
            <a:endParaRPr lang="en-US"/>
          </a:p>
        </p:txBody>
      </p:sp>
    </p:spTree>
    <p:extLst>
      <p:ext uri="{BB962C8B-B14F-4D97-AF65-F5344CB8AC3E}">
        <p14:creationId xmlns:p14="http://schemas.microsoft.com/office/powerpoint/2010/main" val="166619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BE4B-8168-253C-D5D5-C4A9706F0F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DD5981E-F45D-2D0F-0ED6-450A4CD8A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7A2717-D7AF-70E3-F72D-5F6AA6D047AE}"/>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5" name="Footer Placeholder 4">
            <a:extLst>
              <a:ext uri="{FF2B5EF4-FFF2-40B4-BE49-F238E27FC236}">
                <a16:creationId xmlns:a16="http://schemas.microsoft.com/office/drawing/2014/main" id="{7B4F0C89-59E8-1D37-3807-8D0DA7C09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63B7C-95D3-2472-324D-91A3FB7A302F}"/>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155268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4D72-0F31-D193-4FAA-FD839A3D75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760666-AE3E-B820-02BB-BF0E2D6EBF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40364D-718E-F031-28A9-C2D8770D23A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E17D486-F15A-94FE-CD21-7CDAABF2668B}"/>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6" name="Footer Placeholder 5">
            <a:extLst>
              <a:ext uri="{FF2B5EF4-FFF2-40B4-BE49-F238E27FC236}">
                <a16:creationId xmlns:a16="http://schemas.microsoft.com/office/drawing/2014/main" id="{29913CC4-A271-B855-ADE3-36F91CB3A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0A323-C52C-B86C-D491-369EBFF9F664}"/>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396082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6AC3-9999-87D3-E066-35AFEA76C7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EF65E9-E431-D91A-FB6B-6F720DFE5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F7CE64-D13E-7CBC-7B8B-E4315A603D1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5B946FA-DEB5-7BE6-10D4-10F61BBE2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B4C2E7-2B77-D4A6-9843-5A1FA5903BC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900D991-E6AF-D401-F898-C4CF358CC8B1}"/>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8" name="Footer Placeholder 7">
            <a:extLst>
              <a:ext uri="{FF2B5EF4-FFF2-40B4-BE49-F238E27FC236}">
                <a16:creationId xmlns:a16="http://schemas.microsoft.com/office/drawing/2014/main" id="{8903352B-417B-D058-3F4B-F5BDE85F9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0E3BD5-E972-2003-E02D-8A737C16781B}"/>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39928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A32C-7CFD-4D64-739A-0E9BDF131B5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2D80F3-FCD1-60EC-BFB0-927DC9B774A6}"/>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4" name="Footer Placeholder 3">
            <a:extLst>
              <a:ext uri="{FF2B5EF4-FFF2-40B4-BE49-F238E27FC236}">
                <a16:creationId xmlns:a16="http://schemas.microsoft.com/office/drawing/2014/main" id="{B5E5AC29-9D05-3314-37C3-C8F69C737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652354-59FA-DBB2-7F94-ACA8D83C0D27}"/>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242913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C4BBB-6EA4-E754-5B0A-6A9480A8B352}"/>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3" name="Footer Placeholder 2">
            <a:extLst>
              <a:ext uri="{FF2B5EF4-FFF2-40B4-BE49-F238E27FC236}">
                <a16:creationId xmlns:a16="http://schemas.microsoft.com/office/drawing/2014/main" id="{DAE61670-7187-7326-1F21-19C04B312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48194C-708D-9BCD-64CA-4045E64542D8}"/>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411375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231B-9A85-F6BD-AC02-E53B3AC839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EE6387C-60CB-030C-1940-16677A7EE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DBFD97F-23EF-B0DD-A442-81A70D1CB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36F0EE-13A0-92DE-F72E-22D179143E16}"/>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6" name="Footer Placeholder 5">
            <a:extLst>
              <a:ext uri="{FF2B5EF4-FFF2-40B4-BE49-F238E27FC236}">
                <a16:creationId xmlns:a16="http://schemas.microsoft.com/office/drawing/2014/main" id="{FD039A7F-2175-486C-98A3-DBDFC60F9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5C1A4-E841-3A1B-5F72-B1AC9CB0BD0F}"/>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123358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8688-C078-2667-B958-E346D4333A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56EC41E-6442-91F4-FBC1-EF952BDF1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C350FC-D041-3E10-790E-C527E9EE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72FD57-6782-1478-5012-186D05956A11}"/>
              </a:ext>
            </a:extLst>
          </p:cNvPr>
          <p:cNvSpPr>
            <a:spLocks noGrp="1"/>
          </p:cNvSpPr>
          <p:nvPr>
            <p:ph type="dt" sz="half" idx="10"/>
          </p:nvPr>
        </p:nvSpPr>
        <p:spPr/>
        <p:txBody>
          <a:bodyPr/>
          <a:lstStyle/>
          <a:p>
            <a:fld id="{69CAD545-21EE-4617-A84B-08E3D8ED078B}" type="datetimeFigureOut">
              <a:rPr lang="en-US" smtClean="0"/>
              <a:t>9/9/2024</a:t>
            </a:fld>
            <a:endParaRPr lang="en-US"/>
          </a:p>
        </p:txBody>
      </p:sp>
      <p:sp>
        <p:nvSpPr>
          <p:cNvPr id="6" name="Footer Placeholder 5">
            <a:extLst>
              <a:ext uri="{FF2B5EF4-FFF2-40B4-BE49-F238E27FC236}">
                <a16:creationId xmlns:a16="http://schemas.microsoft.com/office/drawing/2014/main" id="{8A19F139-51C2-1C64-4C0A-259E8A678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A8D0B-C76B-C4F2-21C8-6A830EADF505}"/>
              </a:ext>
            </a:extLst>
          </p:cNvPr>
          <p:cNvSpPr>
            <a:spLocks noGrp="1"/>
          </p:cNvSpPr>
          <p:nvPr>
            <p:ph type="sldNum" sz="quarter" idx="12"/>
          </p:nvPr>
        </p:nvSpPr>
        <p:spPr/>
        <p:txBody>
          <a:bodyPr/>
          <a:lstStyle/>
          <a:p>
            <a:fld id="{D5C81561-C614-4925-AEF3-D4244ED4E999}" type="slidenum">
              <a:rPr lang="en-US" smtClean="0"/>
              <a:t>‹#›</a:t>
            </a:fld>
            <a:endParaRPr lang="en-US"/>
          </a:p>
        </p:txBody>
      </p:sp>
    </p:spTree>
    <p:extLst>
      <p:ext uri="{BB962C8B-B14F-4D97-AF65-F5344CB8AC3E}">
        <p14:creationId xmlns:p14="http://schemas.microsoft.com/office/powerpoint/2010/main" val="337766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567C5-6B12-0329-E1B4-33FB332AA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2C4E0C-2E59-480F-EB4F-BD471C5DB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D23B20-7D0E-2696-B59C-9702462C3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AD545-21EE-4617-A84B-08E3D8ED078B}" type="datetimeFigureOut">
              <a:rPr lang="en-US" smtClean="0"/>
              <a:t>9/9/2024</a:t>
            </a:fld>
            <a:endParaRPr lang="en-US"/>
          </a:p>
        </p:txBody>
      </p:sp>
      <p:sp>
        <p:nvSpPr>
          <p:cNvPr id="5" name="Footer Placeholder 4">
            <a:extLst>
              <a:ext uri="{FF2B5EF4-FFF2-40B4-BE49-F238E27FC236}">
                <a16:creationId xmlns:a16="http://schemas.microsoft.com/office/drawing/2014/main" id="{0491D638-D237-0528-30E7-0B7F877FD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935E7-060F-959A-B20C-455E4BD811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81561-C614-4925-AEF3-D4244ED4E999}" type="slidenum">
              <a:rPr lang="en-US" smtClean="0"/>
              <a:t>‹#›</a:t>
            </a:fld>
            <a:endParaRPr lang="en-US"/>
          </a:p>
        </p:txBody>
      </p:sp>
    </p:spTree>
    <p:extLst>
      <p:ext uri="{BB962C8B-B14F-4D97-AF65-F5344CB8AC3E}">
        <p14:creationId xmlns:p14="http://schemas.microsoft.com/office/powerpoint/2010/main" val="18110914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5FD64-7326-407E-830A-39150068B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15D421-6EFB-D5A4-4A1D-E3CD14DA6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EAF1A7-2E75-776D-0EC0-0CC7A101D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33E48-1EE6-4F96-83CD-97890F8BC080}" type="datetimeFigureOut">
              <a:rPr lang="en-US" smtClean="0"/>
              <a:t>9/9/2024</a:t>
            </a:fld>
            <a:endParaRPr lang="en-US"/>
          </a:p>
        </p:txBody>
      </p:sp>
      <p:sp>
        <p:nvSpPr>
          <p:cNvPr id="5" name="Footer Placeholder 4">
            <a:extLst>
              <a:ext uri="{FF2B5EF4-FFF2-40B4-BE49-F238E27FC236}">
                <a16:creationId xmlns:a16="http://schemas.microsoft.com/office/drawing/2014/main" id="{7BE34D79-7AC9-1E73-CAC0-4060C2DBC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A08D7D-5E54-1654-8770-50839B088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D37F9-CBBA-4EA7-9DBD-44C776C77307}" type="slidenum">
              <a:rPr lang="en-US" smtClean="0"/>
              <a:t>‹#›</a:t>
            </a:fld>
            <a:endParaRPr lang="en-US"/>
          </a:p>
        </p:txBody>
      </p:sp>
    </p:spTree>
    <p:extLst>
      <p:ext uri="{BB962C8B-B14F-4D97-AF65-F5344CB8AC3E}">
        <p14:creationId xmlns:p14="http://schemas.microsoft.com/office/powerpoint/2010/main" val="59444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diagramLayout" Target="../diagrams/layout2.xml"/><Relationship Id="rId12"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4.jpg"/><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 Id="rId1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sv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hyperlink" Target="https://ideas.repec.org/s/eee/ecolec.html" TargetMode="External"/><Relationship Id="rId3" Type="http://schemas.openxmlformats.org/officeDocument/2006/relationships/image" Target="../media/image3.png"/><Relationship Id="rId7" Type="http://schemas.openxmlformats.org/officeDocument/2006/relationships/hyperlink" Target="https://ideas.repec.org/a/eee/ecolec/v60y2006i1p119-128.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pPr algn="l"/>
            <a:br>
              <a:rPr lang="en-US" sz="4800" dirty="0">
                <a:ea typeface="+mj-lt"/>
                <a:cs typeface="+mj-lt"/>
              </a:rPr>
            </a:br>
            <a:br>
              <a:rPr lang="en-US" sz="4800" dirty="0">
                <a:ea typeface="+mj-lt"/>
                <a:cs typeface="+mj-lt"/>
              </a:rPr>
            </a:br>
            <a:br>
              <a:rPr lang="en-US" sz="4800" dirty="0">
                <a:ea typeface="+mj-lt"/>
                <a:cs typeface="+mj-lt"/>
              </a:rPr>
            </a:br>
            <a:r>
              <a:rPr lang="en-US" sz="2400" dirty="0">
                <a:ea typeface="+mj-lt"/>
                <a:cs typeface="+mj-lt"/>
              </a:rPr>
              <a:t> </a:t>
            </a:r>
            <a:endParaRPr lang="lv-LV" sz="2400" dirty="0"/>
          </a:p>
          <a:p>
            <a:pPr algn="l"/>
            <a:endParaRPr lang="en-US" sz="4800" dirty="0">
              <a:ea typeface="+mj-lt"/>
              <a:cs typeface="+mj-lt"/>
            </a:endParaRPr>
          </a:p>
        </p:txBody>
      </p:sp>
      <p:sp>
        <p:nvSpPr>
          <p:cNvPr id="6" name="Virsraksts 1">
            <a:extLst>
              <a:ext uri="{FF2B5EF4-FFF2-40B4-BE49-F238E27FC236}">
                <a16:creationId xmlns:a16="http://schemas.microsoft.com/office/drawing/2014/main" id="{DEDE73D4-F039-4AAD-6647-71C56147E471}"/>
              </a:ext>
            </a:extLst>
          </p:cNvPr>
          <p:cNvSpPr txBox="1">
            <a:spLocks noGrp="1"/>
          </p:cNvSpPr>
          <p:nvPr>
            <p:ph idx="1"/>
          </p:nvPr>
        </p:nvSpPr>
        <p:spPr>
          <a:xfrm>
            <a:off x="1612900" y="2158398"/>
            <a:ext cx="7237801" cy="2684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0" u="none" strike="noStrike" baseline="0" dirty="0">
                <a:solidFill>
                  <a:schemeClr val="accent1">
                    <a:lumMod val="75000"/>
                  </a:schemeClr>
                </a:solidFill>
                <a:latin typeface="Source Sans Pro" panose="020B0503030403020204" pitchFamily="34" charset="0"/>
              </a:rPr>
              <a:t>Characteristics </a:t>
            </a:r>
          </a:p>
          <a:p>
            <a:r>
              <a:rPr lang="en-US" sz="4000" b="0" i="0" u="none" strike="noStrike" baseline="0" dirty="0">
                <a:solidFill>
                  <a:schemeClr val="accent1">
                    <a:lumMod val="75000"/>
                  </a:schemeClr>
                </a:solidFill>
                <a:latin typeface="Source Sans Pro" panose="020B0503030403020204" pitchFamily="34" charset="0"/>
              </a:rPr>
              <a:t>of the Socially Engaged Research in Life Sciences </a:t>
            </a:r>
            <a:endParaRPr lang="cs-CZ" sz="4000" dirty="0">
              <a:solidFill>
                <a:schemeClr val="accent1">
                  <a:lumMod val="75000"/>
                </a:schemeClr>
              </a:solidFill>
              <a:ea typeface="Source Sans Pro Semibold"/>
            </a:endParaRPr>
          </a:p>
        </p:txBody>
      </p:sp>
      <p:pic>
        <p:nvPicPr>
          <p:cNvPr id="5" name="Picture 4">
            <a:extLst>
              <a:ext uri="{FF2B5EF4-FFF2-40B4-BE49-F238E27FC236}">
                <a16:creationId xmlns:a16="http://schemas.microsoft.com/office/drawing/2014/main" id="{35444413-5FEF-51AB-017A-8AA0938FC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70" y="5850194"/>
            <a:ext cx="6338310" cy="707258"/>
          </a:xfrm>
          <a:prstGeom prst="rect">
            <a:avLst/>
          </a:prstGeom>
        </p:spPr>
      </p:pic>
      <p:sp>
        <p:nvSpPr>
          <p:cNvPr id="3" name="CasellaDiTesto 2">
            <a:extLst>
              <a:ext uri="{FF2B5EF4-FFF2-40B4-BE49-F238E27FC236}">
                <a16:creationId xmlns:a16="http://schemas.microsoft.com/office/drawing/2014/main" id="{6B3DDDCC-BFC2-682D-30DA-70AD656D4E0C}"/>
              </a:ext>
            </a:extLst>
          </p:cNvPr>
          <p:cNvSpPr txBox="1"/>
          <p:nvPr/>
        </p:nvSpPr>
        <p:spPr>
          <a:xfrm>
            <a:off x="622069" y="2842726"/>
            <a:ext cx="69408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solidFill>
                <a:srgbClr val="FF0000"/>
              </a:solidFill>
              <a:latin typeface="Calibri"/>
              <a:ea typeface="Source Sans Pro"/>
              <a:cs typeface="Calibri"/>
            </a:endParaRPr>
          </a:p>
        </p:txBody>
      </p:sp>
      <p:grpSp>
        <p:nvGrpSpPr>
          <p:cNvPr id="7" name="Group 3">
            <a:extLst>
              <a:ext uri="{FF2B5EF4-FFF2-40B4-BE49-F238E27FC236}">
                <a16:creationId xmlns:a16="http://schemas.microsoft.com/office/drawing/2014/main" id="{36B89DAD-6E8A-E354-779A-FC4E97B62C6D}"/>
              </a:ext>
            </a:extLst>
          </p:cNvPr>
          <p:cNvGrpSpPr/>
          <p:nvPr/>
        </p:nvGrpSpPr>
        <p:grpSpPr>
          <a:xfrm>
            <a:off x="2347625" y="4789467"/>
            <a:ext cx="3021875" cy="980989"/>
            <a:chOff x="5297420" y="4570277"/>
            <a:chExt cx="1806000" cy="580103"/>
          </a:xfrm>
        </p:grpSpPr>
        <p:sp>
          <p:nvSpPr>
            <p:cNvPr id="8" name="Taisnstūris: ar noapaļotiem stūriem 8">
              <a:extLst>
                <a:ext uri="{FF2B5EF4-FFF2-40B4-BE49-F238E27FC236}">
                  <a16:creationId xmlns:a16="http://schemas.microsoft.com/office/drawing/2014/main" id="{51D8979A-8308-E935-5816-1146584481D8}"/>
                </a:ext>
              </a:extLst>
            </p:cNvPr>
            <p:cNvSpPr/>
            <p:nvPr/>
          </p:nvSpPr>
          <p:spPr>
            <a:xfrm>
              <a:off x="5297420" y="4570277"/>
              <a:ext cx="1806000" cy="580103"/>
            </a:xfrm>
            <a:prstGeom prst="roundRect">
              <a:avLst>
                <a:gd name="adj" fmla="val 5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Virsraksts 1">
              <a:extLst>
                <a:ext uri="{FF2B5EF4-FFF2-40B4-BE49-F238E27FC236}">
                  <a16:creationId xmlns:a16="http://schemas.microsoft.com/office/drawing/2014/main" id="{C72DDAEB-50A5-E031-E9F2-907EE06DFFCB}"/>
                </a:ext>
              </a:extLst>
            </p:cNvPr>
            <p:cNvSpPr txBox="1">
              <a:spLocks/>
            </p:cNvSpPr>
            <p:nvPr/>
          </p:nvSpPr>
          <p:spPr>
            <a:xfrm>
              <a:off x="5562476" y="4663982"/>
              <a:ext cx="1275888" cy="392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FFFFFF"/>
                  </a:solidFill>
                  <a:latin typeface="Source Sans Pro SemiBold"/>
                  <a:cs typeface="Calibri Light"/>
                </a:rPr>
                <a:t>Diana Surová</a:t>
              </a:r>
              <a:endParaRPr lang="cs-CZ" sz="2000" b="1" dirty="0">
                <a:solidFill>
                  <a:srgbClr val="FFFFFF"/>
                </a:solidFill>
                <a:latin typeface="Source Sans Pro SemiBold"/>
                <a:cs typeface="Calibri Light"/>
              </a:endParaRPr>
            </a:p>
            <a:p>
              <a:pPr algn="ctr"/>
              <a:r>
                <a:rPr lang="en-US" sz="2000" b="1" dirty="0">
                  <a:solidFill>
                    <a:srgbClr val="FFFFFF"/>
                  </a:solidFill>
                  <a:latin typeface="Source Sans Pro SemiBold"/>
                  <a:cs typeface="Calibri Light"/>
                </a:rPr>
                <a:t>CZU Prague</a:t>
              </a:r>
              <a:endParaRPr lang="lv-LV" sz="2000" dirty="0">
                <a:solidFill>
                  <a:srgbClr val="FFFFFF"/>
                </a:solidFill>
                <a:ea typeface="Source Sans Pro Semibold"/>
              </a:endParaRPr>
            </a:p>
          </p:txBody>
        </p:sp>
      </p:grpSp>
    </p:spTree>
    <p:extLst>
      <p:ext uri="{BB962C8B-B14F-4D97-AF65-F5344CB8AC3E}">
        <p14:creationId xmlns:p14="http://schemas.microsoft.com/office/powerpoint/2010/main" val="3260028704"/>
      </p:ext>
    </p:extLst>
  </p:cSld>
  <p:clrMapOvr>
    <a:masterClrMapping/>
  </p:clrMapOvr>
  <mc:AlternateContent xmlns:mc="http://schemas.openxmlformats.org/markup-compatibility/2006" xmlns:p14="http://schemas.microsoft.com/office/powerpoint/2010/main">
    <mc:Choice Requires="p14">
      <p:transition spd="slow" p14:dur="2000" advTm="64218"/>
    </mc:Choice>
    <mc:Fallback xmlns="">
      <p:transition spd="slow" advTm="642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72846F-78B8-5015-7B73-465E9F1E4088}"/>
              </a:ext>
            </a:extLst>
          </p:cNvPr>
          <p:cNvGraphicFramePr/>
          <p:nvPr>
            <p:extLst>
              <p:ext uri="{D42A27DB-BD31-4B8C-83A1-F6EECF244321}">
                <p14:modId xmlns:p14="http://schemas.microsoft.com/office/powerpoint/2010/main" val="2998412574"/>
              </p:ext>
            </p:extLst>
          </p:nvPr>
        </p:nvGraphicFramePr>
        <p:xfrm>
          <a:off x="3327401" y="1408176"/>
          <a:ext cx="8788978" cy="326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délník: se zakulacenými rohy 6">
            <a:extLst>
              <a:ext uri="{FF2B5EF4-FFF2-40B4-BE49-F238E27FC236}">
                <a16:creationId xmlns:a16="http://schemas.microsoft.com/office/drawing/2014/main" id="{E14A090C-824E-AA72-CC59-DE3EE6E39811}"/>
              </a:ext>
            </a:extLst>
          </p:cNvPr>
          <p:cNvSpPr/>
          <p:nvPr/>
        </p:nvSpPr>
        <p:spPr>
          <a:xfrm>
            <a:off x="6316532" y="2123731"/>
            <a:ext cx="2827976" cy="4521426"/>
          </a:xfrm>
          <a:prstGeom prst="roundRect">
            <a:avLst/>
          </a:prstGeom>
          <a:noFill/>
          <a:ln w="60325"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sz="1400" dirty="0"/>
          </a:p>
          <a:p>
            <a:pPr algn="ctr"/>
            <a:endParaRPr lang="en-GB" sz="1400" dirty="0"/>
          </a:p>
          <a:p>
            <a:pPr algn="ctr"/>
            <a:endParaRPr lang="en-GB" sz="1400" dirty="0"/>
          </a:p>
          <a:p>
            <a:pPr algn="ctr"/>
            <a:endParaRPr lang="en-GB" sz="1400"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r>
              <a:rPr lang="en-GB" sz="2800" b="1" dirty="0">
                <a:solidFill>
                  <a:schemeClr val="accent6">
                    <a:lumMod val="50000"/>
                  </a:schemeClr>
                </a:solidFill>
              </a:rPr>
              <a:t>During</a:t>
            </a:r>
          </a:p>
          <a:p>
            <a:pPr algn="ctr"/>
            <a:endParaRPr lang="en-GB" sz="1400" dirty="0">
              <a:solidFill>
                <a:schemeClr val="tx1"/>
              </a:solidFill>
            </a:endParaRPr>
          </a:p>
          <a:p>
            <a:r>
              <a:rPr lang="en-GB" sz="1400" dirty="0">
                <a:solidFill>
                  <a:schemeClr val="accent6">
                    <a:lumMod val="50000"/>
                  </a:schemeClr>
                </a:solidFill>
              </a:rPr>
              <a:t>Knowledge co-creation; 	Interviews</a:t>
            </a:r>
          </a:p>
          <a:p>
            <a:r>
              <a:rPr lang="en-GB" sz="1400" dirty="0">
                <a:solidFill>
                  <a:schemeClr val="accent6">
                    <a:lumMod val="50000"/>
                  </a:schemeClr>
                </a:solidFill>
              </a:rPr>
              <a:t>	Questionnaires</a:t>
            </a:r>
            <a:endParaRPr lang="cs-CZ" sz="1400" dirty="0">
              <a:solidFill>
                <a:schemeClr val="accent6">
                  <a:lumMod val="50000"/>
                </a:schemeClr>
              </a:solidFill>
            </a:endParaRPr>
          </a:p>
          <a:p>
            <a:r>
              <a:rPr lang="en-US" sz="1400" dirty="0">
                <a:solidFill>
                  <a:schemeClr val="accent6">
                    <a:lumMod val="50000"/>
                  </a:schemeClr>
                </a:solidFill>
              </a:rPr>
              <a:t>	</a:t>
            </a:r>
            <a:r>
              <a:rPr lang="cs-CZ" sz="1400" dirty="0">
                <a:solidFill>
                  <a:schemeClr val="accent6">
                    <a:lumMod val="50000"/>
                  </a:schemeClr>
                </a:solidFill>
              </a:rPr>
              <a:t>Focus </a:t>
            </a:r>
            <a:r>
              <a:rPr lang="cs-CZ" sz="1400" dirty="0" err="1">
                <a:solidFill>
                  <a:schemeClr val="accent6">
                    <a:lumMod val="50000"/>
                  </a:schemeClr>
                </a:solidFill>
              </a:rPr>
              <a:t>groups</a:t>
            </a:r>
            <a:endParaRPr lang="en-GB" sz="1400" dirty="0">
              <a:solidFill>
                <a:schemeClr val="accent6">
                  <a:lumMod val="50000"/>
                </a:schemeClr>
              </a:solidFill>
            </a:endParaRPr>
          </a:p>
          <a:p>
            <a:r>
              <a:rPr lang="en-GB" sz="1400" dirty="0">
                <a:solidFill>
                  <a:schemeClr val="accent6">
                    <a:lumMod val="50000"/>
                  </a:schemeClr>
                </a:solidFill>
              </a:rPr>
              <a:t>	Workshops, etc.</a:t>
            </a:r>
          </a:p>
          <a:p>
            <a:endParaRPr lang="en-GB" sz="1400" dirty="0">
              <a:solidFill>
                <a:schemeClr val="accent6">
                  <a:lumMod val="50000"/>
                </a:schemeClr>
              </a:solidFill>
            </a:endParaRPr>
          </a:p>
          <a:p>
            <a:r>
              <a:rPr lang="en-GB" sz="1400" dirty="0">
                <a:solidFill>
                  <a:schemeClr val="accent6">
                    <a:lumMod val="50000"/>
                  </a:schemeClr>
                </a:solidFill>
              </a:rPr>
              <a:t>Citizen science</a:t>
            </a:r>
          </a:p>
          <a:p>
            <a:pPr algn="ctr"/>
            <a:endParaRPr lang="en-GB" sz="1400" dirty="0"/>
          </a:p>
          <a:p>
            <a:pPr algn="ctr"/>
            <a:endParaRPr lang="en-GB" sz="1400" dirty="0"/>
          </a:p>
        </p:txBody>
      </p:sp>
      <p:sp>
        <p:nvSpPr>
          <p:cNvPr id="8" name="Obdélník: se zakulacenými rohy 7">
            <a:extLst>
              <a:ext uri="{FF2B5EF4-FFF2-40B4-BE49-F238E27FC236}">
                <a16:creationId xmlns:a16="http://schemas.microsoft.com/office/drawing/2014/main" id="{5F2EE9EB-B76A-F76E-2285-414DCF27BF30}"/>
              </a:ext>
            </a:extLst>
          </p:cNvPr>
          <p:cNvSpPr/>
          <p:nvPr/>
        </p:nvSpPr>
        <p:spPr>
          <a:xfrm>
            <a:off x="9363455" y="2123731"/>
            <a:ext cx="2752923" cy="4521426"/>
          </a:xfrm>
          <a:prstGeom prst="roundRect">
            <a:avLst/>
          </a:prstGeom>
          <a:noFill/>
          <a:ln w="60325"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r>
              <a:rPr lang="en-GB" sz="1600" b="1" dirty="0">
                <a:solidFill>
                  <a:schemeClr val="tx1"/>
                </a:solidFill>
              </a:rPr>
              <a:t>        </a:t>
            </a:r>
            <a:endParaRPr lang="sk-SK" sz="1600" b="1" dirty="0">
              <a:solidFill>
                <a:schemeClr val="tx1"/>
              </a:solidFill>
            </a:endParaRPr>
          </a:p>
          <a:p>
            <a:r>
              <a:rPr lang="en-GB" sz="2800" b="1" dirty="0">
                <a:solidFill>
                  <a:schemeClr val="accent1">
                    <a:lumMod val="75000"/>
                  </a:schemeClr>
                </a:solidFill>
              </a:rPr>
              <a:t>After</a:t>
            </a:r>
          </a:p>
          <a:p>
            <a:pPr algn="ctr"/>
            <a:endParaRPr lang="en-GB" sz="1400" dirty="0">
              <a:solidFill>
                <a:schemeClr val="tx1"/>
              </a:solidFill>
            </a:endParaRPr>
          </a:p>
          <a:p>
            <a:r>
              <a:rPr lang="en-GB" sz="1400" dirty="0">
                <a:solidFill>
                  <a:schemeClr val="accent1">
                    <a:lumMod val="75000"/>
                  </a:schemeClr>
                </a:solidFill>
              </a:rPr>
              <a:t>Social media, Websites, </a:t>
            </a:r>
          </a:p>
          <a:p>
            <a:r>
              <a:rPr lang="en-GB" sz="1400" dirty="0">
                <a:solidFill>
                  <a:schemeClr val="accent1">
                    <a:lumMod val="75000"/>
                  </a:schemeClr>
                </a:solidFill>
              </a:rPr>
              <a:t>Databases</a:t>
            </a:r>
          </a:p>
          <a:p>
            <a:r>
              <a:rPr lang="en-GB" sz="1400" dirty="0">
                <a:solidFill>
                  <a:schemeClr val="accent1">
                    <a:lumMod val="75000"/>
                  </a:schemeClr>
                </a:solidFill>
              </a:rPr>
              <a:t>Presentations, Publications</a:t>
            </a:r>
          </a:p>
          <a:p>
            <a:r>
              <a:rPr lang="en-GB" sz="1400" dirty="0">
                <a:solidFill>
                  <a:schemeClr val="accent1">
                    <a:lumMod val="75000"/>
                  </a:schemeClr>
                </a:solidFill>
              </a:rPr>
              <a:t>Exhibitions, Trainings, </a:t>
            </a:r>
            <a:r>
              <a:rPr lang="en-US" sz="1400" dirty="0">
                <a:solidFill>
                  <a:schemeClr val="accent1">
                    <a:lumMod val="75000"/>
                  </a:schemeClr>
                </a:solidFill>
              </a:rPr>
              <a:t>lifelong learning activities </a:t>
            </a:r>
            <a:r>
              <a:rPr lang="en-GB" sz="1400" dirty="0">
                <a:solidFill>
                  <a:schemeClr val="accent1">
                    <a:lumMod val="75000"/>
                  </a:schemeClr>
                </a:solidFill>
              </a:rPr>
              <a:t>etc.</a:t>
            </a:r>
            <a:endParaRPr lang="cs-CZ" sz="1400" dirty="0">
              <a:solidFill>
                <a:schemeClr val="accent1">
                  <a:lumMod val="75000"/>
                </a:schemeClr>
              </a:solidFill>
            </a:endParaRPr>
          </a:p>
          <a:p>
            <a:pPr algn="ctr"/>
            <a:endParaRPr lang="en-GB" sz="1400" dirty="0">
              <a:solidFill>
                <a:schemeClr val="accent1">
                  <a:lumMod val="75000"/>
                </a:schemeClr>
              </a:solidFill>
            </a:endParaRPr>
          </a:p>
          <a:p>
            <a:r>
              <a:rPr lang="en-GB" sz="1400" dirty="0">
                <a:solidFill>
                  <a:schemeClr val="accent1">
                    <a:lumMod val="75000"/>
                  </a:schemeClr>
                </a:solidFill>
              </a:rPr>
              <a:t>DISSEMINATION</a:t>
            </a:r>
          </a:p>
          <a:p>
            <a:r>
              <a:rPr lang="en-GB" sz="1400" dirty="0">
                <a:solidFill>
                  <a:schemeClr val="accent1">
                    <a:lumMod val="75000"/>
                  </a:schemeClr>
                </a:solidFill>
              </a:rPr>
              <a:t>SCIENCE POPULARIZATION</a:t>
            </a:r>
          </a:p>
          <a:p>
            <a:pPr algn="ctr"/>
            <a:endParaRPr lang="en-GB" sz="1400" dirty="0"/>
          </a:p>
          <a:p>
            <a:pPr algn="ctr"/>
            <a:endParaRPr lang="en-GB" sz="1400" dirty="0"/>
          </a:p>
        </p:txBody>
      </p:sp>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937678" y="285995"/>
            <a:ext cx="7551864" cy="1325563"/>
          </a:xfrm>
        </p:spPr>
        <p:txBody>
          <a:bodyPr>
            <a:normAutofit fontScale="90000"/>
          </a:bodyPr>
          <a:lstStyle/>
          <a:p>
            <a:r>
              <a:rPr lang="en-US" sz="4400" i="1" dirty="0"/>
              <a:t>Society Engagement </a:t>
            </a:r>
            <a:br>
              <a:rPr lang="en-US" sz="4400" i="1" dirty="0"/>
            </a:br>
            <a:r>
              <a:rPr lang="en-US" sz="4400" i="1" dirty="0"/>
              <a:t>in various research project phases</a:t>
            </a:r>
            <a:endParaRPr lang="en-US" dirty="0"/>
          </a:p>
        </p:txBody>
      </p:sp>
      <p:pic>
        <p:nvPicPr>
          <p:cNvPr id="3" name="Picture 2" descr="Icon&#10;&#10;Description automatically generated">
            <a:extLst>
              <a:ext uri="{FF2B5EF4-FFF2-40B4-BE49-F238E27FC236}">
                <a16:creationId xmlns:a16="http://schemas.microsoft.com/office/drawing/2014/main" id="{E22EAEEE-5538-F222-B259-F2D81684ED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239" y="-2324874"/>
            <a:ext cx="2877435" cy="10564137"/>
          </a:xfrm>
          <a:prstGeom prst="rect">
            <a:avLst/>
          </a:prstGeom>
        </p:spPr>
      </p:pic>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sp>
        <p:nvSpPr>
          <p:cNvPr id="6" name="Obdélník: se zakulacenými rohy 5">
            <a:extLst>
              <a:ext uri="{FF2B5EF4-FFF2-40B4-BE49-F238E27FC236}">
                <a16:creationId xmlns:a16="http://schemas.microsoft.com/office/drawing/2014/main" id="{5A9270A1-F3C5-0943-072D-498C501162CB}"/>
              </a:ext>
            </a:extLst>
          </p:cNvPr>
          <p:cNvSpPr/>
          <p:nvPr/>
        </p:nvSpPr>
        <p:spPr>
          <a:xfrm>
            <a:off x="3327401" y="2123731"/>
            <a:ext cx="2827976" cy="4521426"/>
          </a:xfrm>
          <a:prstGeom prst="roundRect">
            <a:avLst/>
          </a:prstGeom>
          <a:noFill/>
          <a:ln w="60325"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sz="1400" dirty="0"/>
          </a:p>
          <a:p>
            <a:pPr algn="ctr"/>
            <a:endParaRPr lang="sk-SK" sz="1600" b="1" dirty="0">
              <a:solidFill>
                <a:schemeClr val="tx1"/>
              </a:solidFill>
            </a:endParaRPr>
          </a:p>
          <a:p>
            <a:pPr algn="ctr"/>
            <a:r>
              <a:rPr lang="en-GB" sz="2800" b="1" dirty="0">
                <a:solidFill>
                  <a:schemeClr val="accent2">
                    <a:lumMod val="75000"/>
                  </a:schemeClr>
                </a:solidFill>
              </a:rPr>
              <a:t>Before</a:t>
            </a:r>
          </a:p>
          <a:p>
            <a:pPr algn="ctr"/>
            <a:endParaRPr lang="en-GB" sz="1400" dirty="0"/>
          </a:p>
          <a:p>
            <a:r>
              <a:rPr lang="en-GB" sz="1400" dirty="0">
                <a:solidFill>
                  <a:schemeClr val="accent2">
                    <a:lumMod val="75000"/>
                  </a:schemeClr>
                </a:solidFill>
              </a:rPr>
              <a:t>Network building</a:t>
            </a:r>
          </a:p>
          <a:p>
            <a:r>
              <a:rPr lang="en-GB" sz="1400" dirty="0">
                <a:solidFill>
                  <a:schemeClr val="accent2">
                    <a:lumMod val="75000"/>
                  </a:schemeClr>
                </a:solidFill>
              </a:rPr>
              <a:t>Design preparations</a:t>
            </a:r>
          </a:p>
          <a:p>
            <a:r>
              <a:rPr lang="en-GB" sz="1400" dirty="0">
                <a:solidFill>
                  <a:schemeClr val="accent2">
                    <a:lumMod val="75000"/>
                  </a:schemeClr>
                </a:solidFill>
              </a:rPr>
              <a:t>Focus groups</a:t>
            </a:r>
          </a:p>
          <a:p>
            <a:pPr algn="ctr"/>
            <a:endParaRPr lang="en-GB" sz="1400" dirty="0"/>
          </a:p>
        </p:txBody>
      </p:sp>
    </p:spTree>
    <p:extLst>
      <p:ext uri="{BB962C8B-B14F-4D97-AF65-F5344CB8AC3E}">
        <p14:creationId xmlns:p14="http://schemas.microsoft.com/office/powerpoint/2010/main" val="354226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1524000" y="1582930"/>
            <a:ext cx="9728200" cy="2895600"/>
          </a:xfrm>
        </p:spPr>
        <p:txBody>
          <a:bodyPr>
            <a:normAutofit/>
          </a:bodyPr>
          <a:lstStyle/>
          <a:p>
            <a:pPr algn="ctr"/>
            <a:r>
              <a:rPr lang="cs-CZ" b="1" i="1" dirty="0" err="1"/>
              <a:t>Principles</a:t>
            </a:r>
            <a:r>
              <a:rPr lang="cs-CZ" b="1" i="1" dirty="0"/>
              <a:t> </a:t>
            </a:r>
            <a:br>
              <a:rPr lang="cs-CZ" b="1" i="1" dirty="0"/>
            </a:br>
            <a:r>
              <a:rPr lang="cs-CZ" b="1" i="1" dirty="0" err="1"/>
              <a:t>of</a:t>
            </a:r>
            <a:r>
              <a:rPr lang="cs-CZ" b="1" i="1" dirty="0"/>
              <a:t> </a:t>
            </a:r>
            <a:r>
              <a:rPr lang="cs-CZ" sz="4400" b="1" i="1" dirty="0" err="1">
                <a:latin typeface="Source Sans Pro SemiBold"/>
                <a:cs typeface="Calibri Light"/>
              </a:rPr>
              <a:t>transdisciplinary</a:t>
            </a:r>
            <a:r>
              <a:rPr lang="cs-CZ" sz="4400" b="1" i="1" dirty="0">
                <a:latin typeface="Source Sans Pro SemiBold"/>
                <a:cs typeface="Calibri Light"/>
              </a:rPr>
              <a:t> </a:t>
            </a:r>
            <a:r>
              <a:rPr lang="cs-CZ" sz="4400" b="1" i="1" dirty="0" err="1">
                <a:latin typeface="Source Sans Pro SemiBold"/>
                <a:cs typeface="Calibri Light"/>
              </a:rPr>
              <a:t>research</a:t>
            </a:r>
            <a:r>
              <a:rPr lang="cs-CZ" sz="4400" b="1" i="1" dirty="0">
                <a:latin typeface="Source Sans Pro SemiBold"/>
                <a:cs typeface="Calibri Light"/>
              </a:rPr>
              <a:t> </a:t>
            </a:r>
            <a:br>
              <a:rPr lang="cs-CZ" sz="4400" b="1" i="1" dirty="0">
                <a:latin typeface="Source Sans Pro SemiBold"/>
                <a:cs typeface="Calibri Light"/>
              </a:rPr>
            </a:br>
            <a:r>
              <a:rPr lang="cs-CZ" b="1" i="1" dirty="0" err="1"/>
              <a:t>quality</a:t>
            </a:r>
            <a:br>
              <a:rPr lang="cs-CZ" b="1" dirty="0"/>
            </a:br>
            <a:r>
              <a:rPr lang="cs-CZ" sz="4400" b="1" dirty="0">
                <a:latin typeface="Source Sans Pro SemiBold"/>
                <a:cs typeface="Calibri Light"/>
              </a:rPr>
              <a:t> </a:t>
            </a:r>
            <a:endParaRPr lang="lv-LV"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14" name="Obrázek 13" descr="Obsah obrázku rukopis, bílá tabule, text, osoba&#10;&#10;Popis byl vytvořen automaticky">
            <a:extLst>
              <a:ext uri="{FF2B5EF4-FFF2-40B4-BE49-F238E27FC236}">
                <a16:creationId xmlns:a16="http://schemas.microsoft.com/office/drawing/2014/main" id="{DF778E80-3B19-32C1-B2A5-46A8F14B6E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4570" y="3779825"/>
            <a:ext cx="2575147" cy="1448521"/>
          </a:xfrm>
          <a:prstGeom prst="rect">
            <a:avLst/>
          </a:prstGeom>
        </p:spPr>
      </p:pic>
      <p:pic>
        <p:nvPicPr>
          <p:cNvPr id="12" name="Obrázek 11" descr="Obsah obrázku černá, snímek obrazovky, vzor, tma&#10;&#10;Popis byl vytvořen automaticky">
            <a:extLst>
              <a:ext uri="{FF2B5EF4-FFF2-40B4-BE49-F238E27FC236}">
                <a16:creationId xmlns:a16="http://schemas.microsoft.com/office/drawing/2014/main" id="{BAEC39B1-3216-2394-B855-D9C613FBA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9842" y="3779825"/>
            <a:ext cx="1397411" cy="1397411"/>
          </a:xfrm>
          <a:prstGeom prst="rect">
            <a:avLst/>
          </a:prstGeom>
        </p:spPr>
      </p:pic>
    </p:spTree>
    <p:extLst>
      <p:ext uri="{BB962C8B-B14F-4D97-AF65-F5344CB8AC3E}">
        <p14:creationId xmlns:p14="http://schemas.microsoft.com/office/powerpoint/2010/main" val="937390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1442"/>
    </mc:Choice>
    <mc:Fallback xmlns="">
      <p:transition spd="slow" advTm="614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808996" y="310570"/>
            <a:ext cx="8281404" cy="1325563"/>
          </a:xfrm>
        </p:spPr>
        <p:txBody>
          <a:bodyPr>
            <a:normAutofit fontScale="90000"/>
          </a:bodyPr>
          <a:lstStyle/>
          <a:p>
            <a:r>
              <a:rPr lang="cs-CZ" b="1" i="1" dirty="0" err="1"/>
              <a:t>Principles</a:t>
            </a:r>
            <a:r>
              <a:rPr lang="cs-CZ" b="1" i="1" dirty="0"/>
              <a:t> </a:t>
            </a:r>
            <a:r>
              <a:rPr lang="cs-CZ" b="1" i="1" dirty="0" err="1"/>
              <a:t>of</a:t>
            </a:r>
            <a:r>
              <a:rPr lang="cs-CZ" b="1" i="1" dirty="0"/>
              <a:t> </a:t>
            </a:r>
            <a:r>
              <a:rPr lang="cs-CZ" sz="4400" b="1" i="1" dirty="0" err="1">
                <a:latin typeface="Source Sans Pro SemiBold"/>
                <a:cs typeface="Calibri Light"/>
              </a:rPr>
              <a:t>transdisciplinary</a:t>
            </a:r>
            <a:r>
              <a:rPr lang="cs-CZ" sz="4400" b="1" i="1" dirty="0">
                <a:latin typeface="Source Sans Pro SemiBold"/>
                <a:cs typeface="Calibri Light"/>
              </a:rPr>
              <a:t> </a:t>
            </a:r>
            <a:r>
              <a:rPr lang="cs-CZ" sz="4400" b="1" i="1" dirty="0" err="1">
                <a:latin typeface="Source Sans Pro SemiBold"/>
                <a:cs typeface="Calibri Light"/>
              </a:rPr>
              <a:t>research</a:t>
            </a:r>
            <a:r>
              <a:rPr lang="cs-CZ" sz="4400" b="1" i="1" dirty="0">
                <a:latin typeface="Source Sans Pro SemiBold"/>
                <a:cs typeface="Calibri Light"/>
              </a:rPr>
              <a:t> </a:t>
            </a:r>
            <a:r>
              <a:rPr lang="cs-CZ" b="1" i="1" dirty="0" err="1"/>
              <a:t>quality</a:t>
            </a:r>
            <a:br>
              <a:rPr lang="cs-CZ" b="1" dirty="0"/>
            </a:br>
            <a:r>
              <a:rPr lang="cs-CZ" sz="4400" b="1" dirty="0">
                <a:latin typeface="Source Sans Pro SemiBold"/>
                <a:cs typeface="Calibri Light"/>
              </a:rPr>
              <a:t> </a:t>
            </a:r>
            <a:endParaRPr lang="lv-LV"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graphicFrame>
        <p:nvGraphicFramePr>
          <p:cNvPr id="7" name="Diagram 6">
            <a:extLst>
              <a:ext uri="{FF2B5EF4-FFF2-40B4-BE49-F238E27FC236}">
                <a16:creationId xmlns:a16="http://schemas.microsoft.com/office/drawing/2014/main" id="{04B76F85-199D-6DCD-F3F9-9A6858F4F6C4}"/>
              </a:ext>
            </a:extLst>
          </p:cNvPr>
          <p:cNvGraphicFramePr/>
          <p:nvPr>
            <p:extLst>
              <p:ext uri="{D42A27DB-BD31-4B8C-83A1-F6EECF244321}">
                <p14:modId xmlns:p14="http://schemas.microsoft.com/office/powerpoint/2010/main" val="2726459242"/>
              </p:ext>
            </p:extLst>
          </p:nvPr>
        </p:nvGraphicFramePr>
        <p:xfrm>
          <a:off x="469900" y="1027555"/>
          <a:ext cx="11157391" cy="50977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Obrázek 5" descr="Obsah obrázku text, rukopis, menu, černá tabule&#10;&#10;Popis byl vytvořen automaticky">
            <a:extLst>
              <a:ext uri="{FF2B5EF4-FFF2-40B4-BE49-F238E27FC236}">
                <a16:creationId xmlns:a16="http://schemas.microsoft.com/office/drawing/2014/main" id="{713A29B1-5EC5-C7A7-1567-8E8ADC135A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9896" y="2373310"/>
            <a:ext cx="1930399" cy="1447800"/>
          </a:xfrm>
          <a:prstGeom prst="rect">
            <a:avLst/>
          </a:prstGeom>
        </p:spPr>
      </p:pic>
      <p:pic>
        <p:nvPicPr>
          <p:cNvPr id="10" name="Obrázek 9" descr="Obsah obrázku text, logo, Písmo, Grafika&#10;&#10;Popis byl vytvořen automaticky">
            <a:extLst>
              <a:ext uri="{FF2B5EF4-FFF2-40B4-BE49-F238E27FC236}">
                <a16:creationId xmlns:a16="http://schemas.microsoft.com/office/drawing/2014/main" id="{595C7549-F43F-67C5-F04C-33F935B529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3851" y="2416761"/>
            <a:ext cx="2106523" cy="1404349"/>
          </a:xfrm>
          <a:prstGeom prst="rect">
            <a:avLst/>
          </a:prstGeom>
        </p:spPr>
      </p:pic>
      <p:pic>
        <p:nvPicPr>
          <p:cNvPr id="12" name="Obrázek 11" descr="Obsah obrázku symbol, váha&#10;&#10;Popis byl vytvořen automaticky">
            <a:extLst>
              <a:ext uri="{FF2B5EF4-FFF2-40B4-BE49-F238E27FC236}">
                <a16:creationId xmlns:a16="http://schemas.microsoft.com/office/drawing/2014/main" id="{8D631F4B-FAFF-DCF9-57C8-1443B07142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56981" y="2391707"/>
            <a:ext cx="1365437" cy="1365437"/>
          </a:xfrm>
          <a:prstGeom prst="rect">
            <a:avLst/>
          </a:prstGeom>
        </p:spPr>
      </p:pic>
      <p:pic>
        <p:nvPicPr>
          <p:cNvPr id="13" name="Obrázek 12" descr="Obsah obrázku snímek obrazovky, umění&#10;&#10;Popis byl vytvořen automaticky">
            <a:extLst>
              <a:ext uri="{FF2B5EF4-FFF2-40B4-BE49-F238E27FC236}">
                <a16:creationId xmlns:a16="http://schemas.microsoft.com/office/drawing/2014/main" id="{F4C1CF1C-FB75-0FF4-662D-692BECE2622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38738" y="2436220"/>
            <a:ext cx="1986581" cy="1321979"/>
          </a:xfrm>
          <a:prstGeom prst="rect">
            <a:avLst/>
          </a:prstGeom>
        </p:spPr>
      </p:pic>
      <p:sp>
        <p:nvSpPr>
          <p:cNvPr id="15" name="TextovéPole 14">
            <a:extLst>
              <a:ext uri="{FF2B5EF4-FFF2-40B4-BE49-F238E27FC236}">
                <a16:creationId xmlns:a16="http://schemas.microsoft.com/office/drawing/2014/main" id="{D2CBE82D-0C12-0DDA-47F5-F0004E0C0764}"/>
              </a:ext>
            </a:extLst>
          </p:cNvPr>
          <p:cNvSpPr txBox="1"/>
          <p:nvPr/>
        </p:nvSpPr>
        <p:spPr>
          <a:xfrm>
            <a:off x="570496" y="5795247"/>
            <a:ext cx="11151604" cy="617157"/>
          </a:xfrm>
          <a:prstGeom prst="rect">
            <a:avLst/>
          </a:prstGeom>
          <a:noFill/>
        </p:spPr>
        <p:txBody>
          <a:bodyPr wrap="square">
            <a:spAutoFit/>
          </a:bodyPr>
          <a:lstStyle/>
          <a:p>
            <a:pPr marL="0" indent="0">
              <a:lnSpc>
                <a:spcPct val="150000"/>
              </a:lnSpc>
              <a:buNone/>
            </a:pPr>
            <a:r>
              <a:rPr lang="cs-CZ" sz="1200" dirty="0"/>
              <a:t>Brian M. </a:t>
            </a:r>
            <a:r>
              <a:rPr lang="cs-CZ" sz="1200" dirty="0" err="1"/>
              <a:t>Belcher</a:t>
            </a:r>
            <a:r>
              <a:rPr lang="cs-CZ" sz="1200" dirty="0"/>
              <a:t>, Katherine E. </a:t>
            </a:r>
            <a:r>
              <a:rPr lang="cs-CZ" sz="1200" dirty="0" err="1"/>
              <a:t>Rasmussen</a:t>
            </a:r>
            <a:r>
              <a:rPr lang="cs-CZ" sz="1200" dirty="0"/>
              <a:t>, Matthew R. </a:t>
            </a:r>
            <a:r>
              <a:rPr lang="cs-CZ" sz="1200" dirty="0" err="1"/>
              <a:t>Kemshaw</a:t>
            </a:r>
            <a:r>
              <a:rPr lang="cs-CZ" sz="1200" dirty="0"/>
              <a:t>, Deborah A. </a:t>
            </a:r>
            <a:r>
              <a:rPr lang="cs-CZ" sz="1200" dirty="0" err="1"/>
              <a:t>Zornes</a:t>
            </a:r>
            <a:r>
              <a:rPr lang="cs-CZ" sz="1200" dirty="0"/>
              <a:t>, </a:t>
            </a:r>
            <a:r>
              <a:rPr lang="cs-CZ" sz="1200" dirty="0" err="1"/>
              <a:t>Defining</a:t>
            </a:r>
            <a:r>
              <a:rPr lang="cs-CZ" sz="1200" dirty="0"/>
              <a:t> and </a:t>
            </a:r>
            <a:r>
              <a:rPr lang="cs-CZ" sz="1200" dirty="0" err="1"/>
              <a:t>assessing</a:t>
            </a:r>
            <a:r>
              <a:rPr lang="cs-CZ" sz="1200" dirty="0"/>
              <a:t> </a:t>
            </a:r>
            <a:r>
              <a:rPr lang="cs-CZ" sz="1200" dirty="0" err="1"/>
              <a:t>research</a:t>
            </a:r>
            <a:r>
              <a:rPr lang="cs-CZ" sz="1200" dirty="0"/>
              <a:t> </a:t>
            </a:r>
            <a:r>
              <a:rPr lang="cs-CZ" sz="1200" dirty="0" err="1"/>
              <a:t>quality</a:t>
            </a:r>
            <a:r>
              <a:rPr lang="cs-CZ" sz="1200" dirty="0"/>
              <a:t> in a </a:t>
            </a:r>
            <a:r>
              <a:rPr lang="cs-CZ" sz="1200" dirty="0" err="1"/>
              <a:t>transdisciplinary</a:t>
            </a:r>
            <a:r>
              <a:rPr lang="cs-CZ" sz="1200" dirty="0"/>
              <a:t> </a:t>
            </a:r>
            <a:r>
              <a:rPr lang="cs-CZ" sz="1200" dirty="0" err="1"/>
              <a:t>context</a:t>
            </a:r>
            <a:r>
              <a:rPr lang="cs-CZ" sz="1200" dirty="0"/>
              <a:t>, </a:t>
            </a:r>
            <a:r>
              <a:rPr lang="cs-CZ" sz="1200" dirty="0" err="1"/>
              <a:t>Research</a:t>
            </a:r>
            <a:r>
              <a:rPr lang="cs-CZ" sz="1200" dirty="0"/>
              <a:t> </a:t>
            </a:r>
            <a:r>
              <a:rPr lang="cs-CZ" sz="1200" dirty="0" err="1"/>
              <a:t>Evaluation</a:t>
            </a:r>
            <a:r>
              <a:rPr lang="cs-CZ" sz="1200" dirty="0"/>
              <a:t>, </a:t>
            </a:r>
            <a:r>
              <a:rPr lang="cs-CZ" sz="1200" dirty="0" err="1"/>
              <a:t>Volume</a:t>
            </a:r>
            <a:r>
              <a:rPr lang="cs-CZ" sz="1200" dirty="0"/>
              <a:t> 25, </a:t>
            </a:r>
            <a:r>
              <a:rPr lang="cs-CZ" sz="1200" dirty="0" err="1"/>
              <a:t>Issue</a:t>
            </a:r>
            <a:r>
              <a:rPr lang="cs-CZ" sz="1200" dirty="0"/>
              <a:t> 1, </a:t>
            </a:r>
            <a:r>
              <a:rPr lang="cs-CZ" sz="1200" dirty="0" err="1"/>
              <a:t>January</a:t>
            </a:r>
            <a:r>
              <a:rPr lang="cs-CZ" sz="1200" dirty="0"/>
              <a:t> 2016, </a:t>
            </a:r>
            <a:r>
              <a:rPr lang="cs-CZ" sz="1200" dirty="0" err="1"/>
              <a:t>Pages</a:t>
            </a:r>
            <a:r>
              <a:rPr lang="cs-CZ" sz="1200" dirty="0"/>
              <a:t> 1–17, https://doi.org/10.1093/reseval/rvv025</a:t>
            </a:r>
            <a:endParaRPr lang="lv-LV" sz="1200" dirty="0"/>
          </a:p>
        </p:txBody>
      </p:sp>
    </p:spTree>
    <p:extLst>
      <p:ext uri="{BB962C8B-B14F-4D97-AF65-F5344CB8AC3E}">
        <p14:creationId xmlns:p14="http://schemas.microsoft.com/office/powerpoint/2010/main" val="1344918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158"/>
    </mc:Choice>
    <mc:Fallback xmlns="">
      <p:transition spd="slow" advTm="2915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54400" y="285995"/>
            <a:ext cx="8438630" cy="1325563"/>
          </a:xfrm>
        </p:spPr>
        <p:txBody>
          <a:bodyPr>
            <a:normAutofit fontScale="90000"/>
          </a:bodyPr>
          <a:lstStyle/>
          <a:p>
            <a:pPr algn="ctr"/>
            <a:r>
              <a:rPr lang="cs-CZ" b="1" dirty="0"/>
              <a:t>1. </a:t>
            </a:r>
            <a:r>
              <a:rPr lang="cs-CZ" b="1" dirty="0" err="1"/>
              <a:t>Principle</a:t>
            </a:r>
            <a:r>
              <a:rPr lang="cs-CZ" b="1" dirty="0"/>
              <a:t> </a:t>
            </a:r>
            <a:r>
              <a:rPr lang="cs-CZ" b="1" dirty="0" err="1"/>
              <a:t>of</a:t>
            </a:r>
            <a:r>
              <a:rPr lang="cs-CZ" b="1" dirty="0"/>
              <a:t> </a:t>
            </a:r>
            <a:r>
              <a:rPr lang="cs-CZ" sz="4400" b="1" dirty="0" err="1">
                <a:latin typeface="Source Sans Pro SemiBold"/>
                <a:cs typeface="Calibri Light"/>
              </a:rPr>
              <a:t>transdisciplinary</a:t>
            </a:r>
            <a:r>
              <a:rPr lang="cs-CZ" sz="4400" b="1" dirty="0">
                <a:latin typeface="Source Sans Pro SemiBold"/>
                <a:cs typeface="Calibri Light"/>
              </a:rPr>
              <a:t> </a:t>
            </a:r>
            <a:r>
              <a:rPr lang="cs-CZ" sz="4400" b="1" dirty="0" err="1">
                <a:latin typeface="Source Sans Pro SemiBold"/>
                <a:cs typeface="Calibri Light"/>
              </a:rPr>
              <a:t>research</a:t>
            </a:r>
            <a:r>
              <a:rPr lang="cs-CZ" sz="4400" b="1" dirty="0">
                <a:latin typeface="Source Sans Pro SemiBold"/>
                <a:cs typeface="Calibri Light"/>
              </a:rPr>
              <a:t> </a:t>
            </a:r>
            <a:r>
              <a:rPr lang="cs-CZ" b="1" dirty="0" err="1"/>
              <a:t>quality</a:t>
            </a:r>
            <a:r>
              <a:rPr lang="cs-CZ" b="1" dirty="0"/>
              <a:t> - </a:t>
            </a:r>
            <a:r>
              <a:rPr lang="cs-CZ" b="1" dirty="0">
                <a:solidFill>
                  <a:schemeClr val="accent1"/>
                </a:solidFill>
              </a:rPr>
              <a:t>RELEVANCE</a:t>
            </a:r>
            <a:br>
              <a:rPr lang="cs-CZ" b="1" dirty="0"/>
            </a:br>
            <a:r>
              <a:rPr lang="cs-CZ" sz="4400" b="1" dirty="0">
                <a:latin typeface="Source Sans Pro SemiBold"/>
                <a:cs typeface="Calibri Light"/>
              </a:rPr>
              <a:t> </a:t>
            </a:r>
            <a:endParaRPr lang="lv-LV" dirty="0"/>
          </a:p>
        </p:txBody>
      </p:sp>
      <p:sp>
        <p:nvSpPr>
          <p:cNvPr id="3" name="Satura vietturis 2">
            <a:extLst>
              <a:ext uri="{FF2B5EF4-FFF2-40B4-BE49-F238E27FC236}">
                <a16:creationId xmlns:a16="http://schemas.microsoft.com/office/drawing/2014/main" id="{1CFF1656-EB45-5951-6571-5B523D3A08E6}"/>
              </a:ext>
            </a:extLst>
          </p:cNvPr>
          <p:cNvSpPr>
            <a:spLocks noGrp="1"/>
          </p:cNvSpPr>
          <p:nvPr>
            <p:ph idx="1"/>
          </p:nvPr>
        </p:nvSpPr>
        <p:spPr>
          <a:xfrm>
            <a:off x="615509" y="1714500"/>
            <a:ext cx="10960982" cy="4699246"/>
          </a:xfrm>
        </p:spPr>
        <p:txBody>
          <a:bodyPr>
            <a:normAutofit lnSpcReduction="10000"/>
          </a:bodyPr>
          <a:lstStyle/>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r>
              <a:rPr lang="en-US" sz="1300" dirty="0"/>
              <a:t>Based on </a:t>
            </a:r>
            <a:r>
              <a:rPr lang="cs-CZ" sz="1300" dirty="0" err="1"/>
              <a:t>Belcher</a:t>
            </a:r>
            <a:r>
              <a:rPr lang="cs-CZ" sz="1300" dirty="0"/>
              <a:t> et al. 2016</a:t>
            </a:r>
            <a:endParaRPr lang="lv-LV" sz="1300"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pic>
        <p:nvPicPr>
          <p:cNvPr id="6" name="Obrázek 5" descr="Obsah obrázku text, rukopis, menu, černá tabule&#10;&#10;Popis byl vytvořen automaticky">
            <a:extLst>
              <a:ext uri="{FF2B5EF4-FFF2-40B4-BE49-F238E27FC236}">
                <a16:creationId xmlns:a16="http://schemas.microsoft.com/office/drawing/2014/main" id="{713A29B1-5EC5-C7A7-1567-8E8ADC135A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1550" y="1611558"/>
            <a:ext cx="4886985" cy="3665239"/>
          </a:xfrm>
          <a:prstGeom prst="rect">
            <a:avLst/>
          </a:prstGeom>
        </p:spPr>
      </p:pic>
      <p:pic>
        <p:nvPicPr>
          <p:cNvPr id="7" name="Obrázek 6" descr="Obsah obrázku černá, tma&#10;&#10;Popis byl vytvořen automaticky">
            <a:extLst>
              <a:ext uri="{FF2B5EF4-FFF2-40B4-BE49-F238E27FC236}">
                <a16:creationId xmlns:a16="http://schemas.microsoft.com/office/drawing/2014/main" id="{78A72A1B-D6D8-7BEE-8746-B54ACBE130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81" y="1051084"/>
            <a:ext cx="2777272" cy="2777272"/>
          </a:xfrm>
          <a:prstGeom prst="rect">
            <a:avLst/>
          </a:prstGeom>
        </p:spPr>
      </p:pic>
      <p:sp>
        <p:nvSpPr>
          <p:cNvPr id="8" name="Obdélník 7">
            <a:extLst>
              <a:ext uri="{FF2B5EF4-FFF2-40B4-BE49-F238E27FC236}">
                <a16:creationId xmlns:a16="http://schemas.microsoft.com/office/drawing/2014/main" id="{012B7E39-531C-0FD3-0F04-2A8D4E0ED624}"/>
              </a:ext>
            </a:extLst>
          </p:cNvPr>
          <p:cNvSpPr/>
          <p:nvPr/>
        </p:nvSpPr>
        <p:spPr>
          <a:xfrm>
            <a:off x="632308" y="3338592"/>
            <a:ext cx="1613595"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dirty="0" err="1"/>
              <a:t>Importance</a:t>
            </a:r>
            <a:endParaRPr lang="cs-CZ" dirty="0"/>
          </a:p>
        </p:txBody>
      </p:sp>
      <p:pic>
        <p:nvPicPr>
          <p:cNvPr id="10" name="Obrázek 9" descr="Obsah obrázku symbol, kruh, černobílá, logo&#10;&#10;Popis byl vytvořen automaticky">
            <a:extLst>
              <a:ext uri="{FF2B5EF4-FFF2-40B4-BE49-F238E27FC236}">
                <a16:creationId xmlns:a16="http://schemas.microsoft.com/office/drawing/2014/main" id="{155648DC-65D5-7C8A-BFC6-ECA49FFCA8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7044" y="1655916"/>
            <a:ext cx="1519005" cy="1519005"/>
          </a:xfrm>
          <a:prstGeom prst="rect">
            <a:avLst/>
          </a:prstGeom>
        </p:spPr>
      </p:pic>
      <p:pic>
        <p:nvPicPr>
          <p:cNvPr id="13" name="Obrázek 12" descr="Obsah obrázku skica, kresba, design&#10;&#10;Popis byl vytvořen automaticky">
            <a:extLst>
              <a:ext uri="{FF2B5EF4-FFF2-40B4-BE49-F238E27FC236}">
                <a16:creationId xmlns:a16="http://schemas.microsoft.com/office/drawing/2014/main" id="{523BA083-250B-878B-0EC7-7BC767126C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5355" y="1767310"/>
            <a:ext cx="1519005" cy="1407611"/>
          </a:xfrm>
          <a:prstGeom prst="rect">
            <a:avLst/>
          </a:prstGeom>
        </p:spPr>
      </p:pic>
      <p:sp>
        <p:nvSpPr>
          <p:cNvPr id="14" name="Obdélník 13">
            <a:extLst>
              <a:ext uri="{FF2B5EF4-FFF2-40B4-BE49-F238E27FC236}">
                <a16:creationId xmlns:a16="http://schemas.microsoft.com/office/drawing/2014/main" id="{9766D468-7946-3224-C412-ECD65128726D}"/>
              </a:ext>
            </a:extLst>
          </p:cNvPr>
          <p:cNvSpPr/>
          <p:nvPr/>
        </p:nvSpPr>
        <p:spPr>
          <a:xfrm>
            <a:off x="2952454" y="3310247"/>
            <a:ext cx="1613595"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t>
            </a:r>
            <a:r>
              <a:rPr lang="sk-SK" dirty="0" err="1"/>
              <a:t>ocial</a:t>
            </a:r>
            <a:r>
              <a:rPr lang="sk-SK" dirty="0"/>
              <a:t> </a:t>
            </a:r>
            <a:r>
              <a:rPr lang="sk-SK" dirty="0" err="1"/>
              <a:t>significance</a:t>
            </a:r>
            <a:endParaRPr lang="cs-CZ" dirty="0"/>
          </a:p>
        </p:txBody>
      </p:sp>
      <p:sp>
        <p:nvSpPr>
          <p:cNvPr id="15" name="Obdélník 14">
            <a:extLst>
              <a:ext uri="{FF2B5EF4-FFF2-40B4-BE49-F238E27FC236}">
                <a16:creationId xmlns:a16="http://schemas.microsoft.com/office/drawing/2014/main" id="{AB21AD21-F946-B2AF-1C30-D96E8D98557D}"/>
              </a:ext>
            </a:extLst>
          </p:cNvPr>
          <p:cNvSpPr/>
          <p:nvPr/>
        </p:nvSpPr>
        <p:spPr>
          <a:xfrm>
            <a:off x="5130765" y="3338592"/>
            <a:ext cx="1613595"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a:t>
            </a:r>
            <a:r>
              <a:rPr lang="sk-SK" dirty="0" err="1"/>
              <a:t>sefulness</a:t>
            </a:r>
            <a:r>
              <a:rPr lang="sk-SK" dirty="0"/>
              <a:t>  (</a:t>
            </a:r>
            <a:r>
              <a:rPr lang="en-US" dirty="0"/>
              <a:t>A</a:t>
            </a:r>
            <a:r>
              <a:rPr lang="sk-SK" dirty="0" err="1"/>
              <a:t>pplicability</a:t>
            </a:r>
            <a:r>
              <a:rPr lang="en-US" dirty="0"/>
              <a:t>)</a:t>
            </a:r>
            <a:endParaRPr lang="cs-CZ" dirty="0"/>
          </a:p>
        </p:txBody>
      </p:sp>
      <p:sp>
        <p:nvSpPr>
          <p:cNvPr id="18" name="Ovál 17">
            <a:extLst>
              <a:ext uri="{FF2B5EF4-FFF2-40B4-BE49-F238E27FC236}">
                <a16:creationId xmlns:a16="http://schemas.microsoft.com/office/drawing/2014/main" id="{CD5AEF5A-ADF8-3659-5054-50C39EC118D5}"/>
              </a:ext>
            </a:extLst>
          </p:cNvPr>
          <p:cNvSpPr/>
          <p:nvPr/>
        </p:nvSpPr>
        <p:spPr>
          <a:xfrm>
            <a:off x="692819" y="4435186"/>
            <a:ext cx="2154134" cy="530119"/>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err="1"/>
              <a:t>timing</a:t>
            </a:r>
            <a:endParaRPr lang="cs-CZ" dirty="0"/>
          </a:p>
        </p:txBody>
      </p:sp>
      <p:sp>
        <p:nvSpPr>
          <p:cNvPr id="19" name="Ovál 18">
            <a:extLst>
              <a:ext uri="{FF2B5EF4-FFF2-40B4-BE49-F238E27FC236}">
                <a16:creationId xmlns:a16="http://schemas.microsoft.com/office/drawing/2014/main" id="{A7753E0B-D391-ABD4-F36C-21FECEAC7BE5}"/>
              </a:ext>
            </a:extLst>
          </p:cNvPr>
          <p:cNvSpPr/>
          <p:nvPr/>
        </p:nvSpPr>
        <p:spPr>
          <a:xfrm>
            <a:off x="1994288" y="5064620"/>
            <a:ext cx="2154134" cy="530119"/>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research </a:t>
            </a:r>
            <a:r>
              <a:rPr lang="sk-SK" dirty="0" err="1"/>
              <a:t>questions</a:t>
            </a:r>
            <a:endParaRPr lang="cs-CZ" dirty="0"/>
          </a:p>
        </p:txBody>
      </p:sp>
      <p:sp>
        <p:nvSpPr>
          <p:cNvPr id="20" name="Ovál 19">
            <a:extLst>
              <a:ext uri="{FF2B5EF4-FFF2-40B4-BE49-F238E27FC236}">
                <a16:creationId xmlns:a16="http://schemas.microsoft.com/office/drawing/2014/main" id="{023B2278-F552-F7C2-CABA-CB5A98928E2C}"/>
              </a:ext>
            </a:extLst>
          </p:cNvPr>
          <p:cNvSpPr/>
          <p:nvPr/>
        </p:nvSpPr>
        <p:spPr>
          <a:xfrm>
            <a:off x="3047044" y="4432804"/>
            <a:ext cx="2154134" cy="530119"/>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useful </a:t>
            </a:r>
            <a:r>
              <a:rPr lang="sk-SK" dirty="0" err="1"/>
              <a:t>outputs</a:t>
            </a:r>
            <a:endParaRPr lang="cs-CZ" dirty="0"/>
          </a:p>
        </p:txBody>
      </p:sp>
      <p:sp>
        <p:nvSpPr>
          <p:cNvPr id="22" name="Ovál 21">
            <a:extLst>
              <a:ext uri="{FF2B5EF4-FFF2-40B4-BE49-F238E27FC236}">
                <a16:creationId xmlns:a16="http://schemas.microsoft.com/office/drawing/2014/main" id="{FB71D47B-3AFF-DE6B-F4AC-77BDBDD738D5}"/>
              </a:ext>
            </a:extLst>
          </p:cNvPr>
          <p:cNvSpPr/>
          <p:nvPr/>
        </p:nvSpPr>
        <p:spPr>
          <a:xfrm>
            <a:off x="4436896" y="4975821"/>
            <a:ext cx="2154134" cy="530119"/>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err="1"/>
              <a:t>scale</a:t>
            </a:r>
            <a:endParaRPr lang="cs-CZ" dirty="0"/>
          </a:p>
        </p:txBody>
      </p:sp>
      <p:sp>
        <p:nvSpPr>
          <p:cNvPr id="4" name="Obdélník 3">
            <a:extLst>
              <a:ext uri="{FF2B5EF4-FFF2-40B4-BE49-F238E27FC236}">
                <a16:creationId xmlns:a16="http://schemas.microsoft.com/office/drawing/2014/main" id="{F2F324BB-4ABD-343C-D334-D6464DF2DAE2}"/>
              </a:ext>
            </a:extLst>
          </p:cNvPr>
          <p:cNvSpPr/>
          <p:nvPr/>
        </p:nvSpPr>
        <p:spPr>
          <a:xfrm>
            <a:off x="7416800" y="5505940"/>
            <a:ext cx="2298700" cy="530119"/>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Objectives, processes and findings</a:t>
            </a:r>
            <a:endParaRPr lang="cs-CZ" dirty="0">
              <a:solidFill>
                <a:schemeClr val="tx1"/>
              </a:solidFill>
            </a:endParaRPr>
          </a:p>
        </p:txBody>
      </p:sp>
    </p:spTree>
    <p:extLst>
      <p:ext uri="{BB962C8B-B14F-4D97-AF65-F5344CB8AC3E}">
        <p14:creationId xmlns:p14="http://schemas.microsoft.com/office/powerpoint/2010/main" val="3497343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9068"/>
    </mc:Choice>
    <mc:Fallback xmlns="">
      <p:transition spd="slow" advTm="890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54400" y="285995"/>
            <a:ext cx="8122091" cy="1325563"/>
          </a:xfrm>
        </p:spPr>
        <p:txBody>
          <a:bodyPr>
            <a:normAutofit fontScale="90000"/>
          </a:bodyPr>
          <a:lstStyle/>
          <a:p>
            <a:r>
              <a:rPr lang="en-US" b="1" dirty="0"/>
              <a:t>2. </a:t>
            </a:r>
            <a:r>
              <a:rPr lang="cs-CZ" b="1" dirty="0" err="1"/>
              <a:t>Principle</a:t>
            </a:r>
            <a:r>
              <a:rPr lang="cs-CZ" b="1" dirty="0"/>
              <a:t> </a:t>
            </a:r>
            <a:r>
              <a:rPr lang="cs-CZ" b="1" dirty="0" err="1"/>
              <a:t>of</a:t>
            </a:r>
            <a:r>
              <a:rPr lang="cs-CZ" b="1" dirty="0"/>
              <a:t> </a:t>
            </a:r>
            <a:r>
              <a:rPr lang="cs-CZ" sz="4400" b="1" dirty="0" err="1">
                <a:latin typeface="Source Sans Pro SemiBold"/>
                <a:cs typeface="Calibri Light"/>
              </a:rPr>
              <a:t>transdisciplinary</a:t>
            </a:r>
            <a:r>
              <a:rPr lang="cs-CZ" sz="4400" b="1" dirty="0">
                <a:latin typeface="Source Sans Pro SemiBold"/>
                <a:cs typeface="Calibri Light"/>
              </a:rPr>
              <a:t> </a:t>
            </a:r>
            <a:r>
              <a:rPr lang="cs-CZ" sz="4400" b="1" dirty="0" err="1">
                <a:latin typeface="Source Sans Pro SemiBold"/>
                <a:cs typeface="Calibri Light"/>
              </a:rPr>
              <a:t>research</a:t>
            </a:r>
            <a:r>
              <a:rPr lang="cs-CZ" sz="4400" b="1" dirty="0">
                <a:latin typeface="Source Sans Pro SemiBold"/>
                <a:cs typeface="Calibri Light"/>
              </a:rPr>
              <a:t> </a:t>
            </a:r>
            <a:r>
              <a:rPr lang="cs-CZ" b="1" dirty="0" err="1"/>
              <a:t>quality</a:t>
            </a:r>
            <a:r>
              <a:rPr lang="en-US" b="1" dirty="0"/>
              <a:t> - </a:t>
            </a:r>
            <a:r>
              <a:rPr lang="en-US" b="1" dirty="0">
                <a:solidFill>
                  <a:schemeClr val="accent1"/>
                </a:solidFill>
              </a:rPr>
              <a:t>CREDIBILITY</a:t>
            </a:r>
            <a:br>
              <a:rPr lang="cs-CZ" b="1" dirty="0">
                <a:solidFill>
                  <a:schemeClr val="accent1"/>
                </a:solidFill>
              </a:rPr>
            </a:br>
            <a:r>
              <a:rPr lang="cs-CZ" sz="4400" b="1" dirty="0">
                <a:latin typeface="Source Sans Pro SemiBold"/>
                <a:cs typeface="Calibri Light"/>
              </a:rPr>
              <a:t> </a:t>
            </a:r>
            <a:endParaRPr lang="lv-LV" dirty="0"/>
          </a:p>
        </p:txBody>
      </p:sp>
      <p:sp>
        <p:nvSpPr>
          <p:cNvPr id="9" name="Satura vietturis 2">
            <a:extLst>
              <a:ext uri="{FF2B5EF4-FFF2-40B4-BE49-F238E27FC236}">
                <a16:creationId xmlns:a16="http://schemas.microsoft.com/office/drawing/2014/main" id="{F2663E7C-0062-FE75-1AC4-4F9AFA90C19F}"/>
              </a:ext>
            </a:extLst>
          </p:cNvPr>
          <p:cNvSpPr>
            <a:spLocks noGrp="1"/>
          </p:cNvSpPr>
          <p:nvPr>
            <p:ph idx="1"/>
          </p:nvPr>
        </p:nvSpPr>
        <p:spPr>
          <a:xfrm>
            <a:off x="615509" y="1714500"/>
            <a:ext cx="10960982" cy="4572000"/>
          </a:xfrm>
        </p:spPr>
        <p:txBody>
          <a:bodyPr>
            <a:normAutofit fontScale="92500" lnSpcReduction="10000"/>
          </a:bodyPr>
          <a:lstStyle/>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r>
              <a:rPr lang="en-US" sz="1300" dirty="0"/>
              <a:t>									Based on </a:t>
            </a:r>
            <a:r>
              <a:rPr lang="cs-CZ" sz="1300" dirty="0" err="1"/>
              <a:t>Belcher</a:t>
            </a:r>
            <a:r>
              <a:rPr lang="cs-CZ" sz="1300" dirty="0"/>
              <a:t> et al. 2016</a:t>
            </a:r>
            <a:endParaRPr lang="lv-LV" sz="1300"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pic>
        <p:nvPicPr>
          <p:cNvPr id="6" name="Obrázek 5" descr="Obsah obrázku text, logo, Písmo, Grafika&#10;&#10;Popis byl vytvořen automaticky">
            <a:extLst>
              <a:ext uri="{FF2B5EF4-FFF2-40B4-BE49-F238E27FC236}">
                <a16:creationId xmlns:a16="http://schemas.microsoft.com/office/drawing/2014/main" id="{29E8E3C1-0AD4-5C5F-402A-611278F826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3429" y="1714500"/>
            <a:ext cx="4803086" cy="3202056"/>
          </a:xfrm>
          <a:prstGeom prst="rect">
            <a:avLst/>
          </a:prstGeom>
        </p:spPr>
      </p:pic>
      <p:sp>
        <p:nvSpPr>
          <p:cNvPr id="10" name="Obdélník 9">
            <a:extLst>
              <a:ext uri="{FF2B5EF4-FFF2-40B4-BE49-F238E27FC236}">
                <a16:creationId xmlns:a16="http://schemas.microsoft.com/office/drawing/2014/main" id="{1418F7EF-D764-29F0-10FE-56373793C9B0}"/>
              </a:ext>
            </a:extLst>
          </p:cNvPr>
          <p:cNvSpPr/>
          <p:nvPr/>
        </p:nvSpPr>
        <p:spPr>
          <a:xfrm>
            <a:off x="1039989" y="1849683"/>
            <a:ext cx="18796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Robust research findings</a:t>
            </a:r>
            <a:endParaRPr lang="cs-CZ" dirty="0"/>
          </a:p>
        </p:txBody>
      </p:sp>
      <p:sp>
        <p:nvSpPr>
          <p:cNvPr id="11" name="Obdélník 10">
            <a:extLst>
              <a:ext uri="{FF2B5EF4-FFF2-40B4-BE49-F238E27FC236}">
                <a16:creationId xmlns:a16="http://schemas.microsoft.com/office/drawing/2014/main" id="{E051CA19-D8C8-31AC-7573-017024AE6C35}"/>
              </a:ext>
            </a:extLst>
          </p:cNvPr>
          <p:cNvSpPr/>
          <p:nvPr/>
        </p:nvSpPr>
        <p:spPr>
          <a:xfrm>
            <a:off x="1102156" y="4371827"/>
            <a:ext cx="18796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Active reflexivity</a:t>
            </a:r>
            <a:endParaRPr lang="cs-CZ" dirty="0"/>
          </a:p>
        </p:txBody>
      </p:sp>
      <p:sp>
        <p:nvSpPr>
          <p:cNvPr id="12" name="Ovál 11">
            <a:extLst>
              <a:ext uri="{FF2B5EF4-FFF2-40B4-BE49-F238E27FC236}">
                <a16:creationId xmlns:a16="http://schemas.microsoft.com/office/drawing/2014/main" id="{02EBC9F0-EAA4-F481-C14C-3A730EB596DE}"/>
              </a:ext>
            </a:extLst>
          </p:cNvPr>
          <p:cNvSpPr/>
          <p:nvPr/>
        </p:nvSpPr>
        <p:spPr>
          <a:xfrm>
            <a:off x="3187087" y="3920977"/>
            <a:ext cx="2261213" cy="762000"/>
          </a:xfrm>
          <a:prstGeom prst="ellipse">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ongoing learning</a:t>
            </a:r>
            <a:endParaRPr lang="cs-CZ" dirty="0"/>
          </a:p>
        </p:txBody>
      </p:sp>
      <p:sp>
        <p:nvSpPr>
          <p:cNvPr id="13" name="Ovál 12">
            <a:extLst>
              <a:ext uri="{FF2B5EF4-FFF2-40B4-BE49-F238E27FC236}">
                <a16:creationId xmlns:a16="http://schemas.microsoft.com/office/drawing/2014/main" id="{81796F38-0551-81C2-9529-8C1C48327D6C}"/>
              </a:ext>
            </a:extLst>
          </p:cNvPr>
          <p:cNvSpPr/>
          <p:nvPr/>
        </p:nvSpPr>
        <p:spPr>
          <a:xfrm>
            <a:off x="3160746" y="4861994"/>
            <a:ext cx="1993900" cy="1154721"/>
          </a:xfrm>
          <a:prstGeom prst="ellipse">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flexibility (e.g. time, learning new things)</a:t>
            </a:r>
            <a:endParaRPr lang="cs-CZ" dirty="0"/>
          </a:p>
        </p:txBody>
      </p:sp>
      <p:sp>
        <p:nvSpPr>
          <p:cNvPr id="14" name="Ovál 13">
            <a:extLst>
              <a:ext uri="{FF2B5EF4-FFF2-40B4-BE49-F238E27FC236}">
                <a16:creationId xmlns:a16="http://schemas.microsoft.com/office/drawing/2014/main" id="{DE3688E9-A08B-9A9F-52F7-5FC6B0086DA2}"/>
              </a:ext>
            </a:extLst>
          </p:cNvPr>
          <p:cNvSpPr/>
          <p:nvPr/>
        </p:nvSpPr>
        <p:spPr>
          <a:xfrm>
            <a:off x="4939359" y="4371827"/>
            <a:ext cx="1993900" cy="1011994"/>
          </a:xfrm>
          <a:prstGeom prst="ellipse">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adaptation (e.g. language)</a:t>
            </a:r>
            <a:endParaRPr lang="cs-CZ" dirty="0"/>
          </a:p>
        </p:txBody>
      </p:sp>
      <p:sp>
        <p:nvSpPr>
          <p:cNvPr id="15" name="Výbuch: osmicípý 14">
            <a:extLst>
              <a:ext uri="{FF2B5EF4-FFF2-40B4-BE49-F238E27FC236}">
                <a16:creationId xmlns:a16="http://schemas.microsoft.com/office/drawing/2014/main" id="{8718BC4B-3DAA-1081-5138-88B20A387411}"/>
              </a:ext>
            </a:extLst>
          </p:cNvPr>
          <p:cNvSpPr/>
          <p:nvPr/>
        </p:nvSpPr>
        <p:spPr>
          <a:xfrm>
            <a:off x="481237" y="3648741"/>
            <a:ext cx="1208750" cy="989786"/>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new</a:t>
            </a:r>
            <a:endParaRPr lang="cs-CZ" b="1" dirty="0"/>
          </a:p>
        </p:txBody>
      </p:sp>
      <p:sp>
        <p:nvSpPr>
          <p:cNvPr id="18" name="Obdélník 17">
            <a:extLst>
              <a:ext uri="{FF2B5EF4-FFF2-40B4-BE49-F238E27FC236}">
                <a16:creationId xmlns:a16="http://schemas.microsoft.com/office/drawing/2014/main" id="{7F956A9B-F4E0-3CD8-01E7-D1AEDEBE56CF}"/>
              </a:ext>
            </a:extLst>
          </p:cNvPr>
          <p:cNvSpPr/>
          <p:nvPr/>
        </p:nvSpPr>
        <p:spPr>
          <a:xfrm>
            <a:off x="1084725" y="2734166"/>
            <a:ext cx="18796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Knowledge – scientifically trustworthy</a:t>
            </a:r>
            <a:endParaRPr lang="cs-CZ" dirty="0"/>
          </a:p>
        </p:txBody>
      </p:sp>
      <p:sp>
        <p:nvSpPr>
          <p:cNvPr id="19" name="Ovál 18">
            <a:extLst>
              <a:ext uri="{FF2B5EF4-FFF2-40B4-BE49-F238E27FC236}">
                <a16:creationId xmlns:a16="http://schemas.microsoft.com/office/drawing/2014/main" id="{80CE4864-E541-4532-282C-659004966487}"/>
              </a:ext>
            </a:extLst>
          </p:cNvPr>
          <p:cNvSpPr/>
          <p:nvPr/>
        </p:nvSpPr>
        <p:spPr>
          <a:xfrm>
            <a:off x="3382641" y="1849683"/>
            <a:ext cx="2540859" cy="762000"/>
          </a:xfrm>
          <a:prstGeom prst="ellipse">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well-presented methods</a:t>
            </a:r>
            <a:endParaRPr lang="cs-CZ" dirty="0"/>
          </a:p>
        </p:txBody>
      </p:sp>
      <p:sp>
        <p:nvSpPr>
          <p:cNvPr id="20" name="Ovál 19">
            <a:extLst>
              <a:ext uri="{FF2B5EF4-FFF2-40B4-BE49-F238E27FC236}">
                <a16:creationId xmlns:a16="http://schemas.microsoft.com/office/drawing/2014/main" id="{CD5B6F7D-6728-ACFB-8158-3C05707367B3}"/>
              </a:ext>
            </a:extLst>
          </p:cNvPr>
          <p:cNvSpPr/>
          <p:nvPr/>
        </p:nvSpPr>
        <p:spPr>
          <a:xfrm>
            <a:off x="3877611" y="2673701"/>
            <a:ext cx="2895794" cy="867789"/>
          </a:xfrm>
          <a:prstGeom prst="ellipse">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logical interpretation of findings</a:t>
            </a:r>
            <a:endParaRPr lang="cs-CZ" dirty="0"/>
          </a:p>
        </p:txBody>
      </p:sp>
      <p:sp>
        <p:nvSpPr>
          <p:cNvPr id="3" name="Obdélník 2">
            <a:extLst>
              <a:ext uri="{FF2B5EF4-FFF2-40B4-BE49-F238E27FC236}">
                <a16:creationId xmlns:a16="http://schemas.microsoft.com/office/drawing/2014/main" id="{6B64B379-23AB-7700-C4DF-158A6AC9053C}"/>
              </a:ext>
            </a:extLst>
          </p:cNvPr>
          <p:cNvSpPr/>
          <p:nvPr/>
        </p:nvSpPr>
        <p:spPr>
          <a:xfrm>
            <a:off x="7067531" y="4985004"/>
            <a:ext cx="4191000" cy="7620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Technical aspects of the research</a:t>
            </a:r>
            <a:endParaRPr lang="cs-CZ" dirty="0">
              <a:solidFill>
                <a:schemeClr val="tx1"/>
              </a:solidFill>
            </a:endParaRPr>
          </a:p>
        </p:txBody>
      </p:sp>
    </p:spTree>
    <p:extLst>
      <p:ext uri="{BB962C8B-B14F-4D97-AF65-F5344CB8AC3E}">
        <p14:creationId xmlns:p14="http://schemas.microsoft.com/office/powerpoint/2010/main" val="3506743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5095"/>
    </mc:Choice>
    <mc:Fallback xmlns="">
      <p:transition spd="slow" advTm="1550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54400" y="285995"/>
            <a:ext cx="8122091" cy="1325563"/>
          </a:xfrm>
        </p:spPr>
        <p:txBody>
          <a:bodyPr>
            <a:normAutofit fontScale="90000"/>
          </a:bodyPr>
          <a:lstStyle/>
          <a:p>
            <a:r>
              <a:rPr lang="en-US" b="1" dirty="0"/>
              <a:t>3. </a:t>
            </a:r>
            <a:r>
              <a:rPr lang="cs-CZ" b="1" dirty="0" err="1"/>
              <a:t>Principle</a:t>
            </a:r>
            <a:r>
              <a:rPr lang="cs-CZ" b="1" dirty="0"/>
              <a:t> </a:t>
            </a:r>
            <a:r>
              <a:rPr lang="cs-CZ" b="1" dirty="0" err="1"/>
              <a:t>of</a:t>
            </a:r>
            <a:r>
              <a:rPr lang="cs-CZ" b="1" dirty="0"/>
              <a:t> </a:t>
            </a:r>
            <a:r>
              <a:rPr lang="cs-CZ" sz="4400" b="1" dirty="0" err="1">
                <a:latin typeface="Source Sans Pro SemiBold"/>
                <a:cs typeface="Calibri Light"/>
              </a:rPr>
              <a:t>transdisciplinary</a:t>
            </a:r>
            <a:r>
              <a:rPr lang="cs-CZ" sz="4400" b="1" dirty="0">
                <a:latin typeface="Source Sans Pro SemiBold"/>
                <a:cs typeface="Calibri Light"/>
              </a:rPr>
              <a:t> </a:t>
            </a:r>
            <a:r>
              <a:rPr lang="cs-CZ" sz="4400" b="1" dirty="0" err="1">
                <a:latin typeface="Source Sans Pro SemiBold"/>
                <a:cs typeface="Calibri Light"/>
              </a:rPr>
              <a:t>research</a:t>
            </a:r>
            <a:r>
              <a:rPr lang="cs-CZ" sz="4400" b="1" dirty="0">
                <a:latin typeface="Source Sans Pro SemiBold"/>
                <a:cs typeface="Calibri Light"/>
              </a:rPr>
              <a:t> </a:t>
            </a:r>
            <a:r>
              <a:rPr lang="cs-CZ" b="1" dirty="0" err="1"/>
              <a:t>quality</a:t>
            </a:r>
            <a:r>
              <a:rPr lang="en-US" b="1" dirty="0"/>
              <a:t> - </a:t>
            </a:r>
            <a:r>
              <a:rPr lang="en-US" b="1" dirty="0">
                <a:solidFill>
                  <a:schemeClr val="accent1"/>
                </a:solidFill>
              </a:rPr>
              <a:t>LEGITIMACY</a:t>
            </a:r>
            <a:br>
              <a:rPr lang="cs-CZ" b="1" dirty="0">
                <a:solidFill>
                  <a:schemeClr val="accent1"/>
                </a:solidFill>
              </a:rPr>
            </a:br>
            <a:r>
              <a:rPr lang="cs-CZ" sz="4400" b="1" dirty="0">
                <a:latin typeface="Source Sans Pro SemiBold"/>
                <a:cs typeface="Calibri Light"/>
              </a:rPr>
              <a:t> </a:t>
            </a:r>
            <a:endParaRPr lang="lv-LV" dirty="0"/>
          </a:p>
        </p:txBody>
      </p:sp>
      <p:sp>
        <p:nvSpPr>
          <p:cNvPr id="9" name="Satura vietturis 2">
            <a:extLst>
              <a:ext uri="{FF2B5EF4-FFF2-40B4-BE49-F238E27FC236}">
                <a16:creationId xmlns:a16="http://schemas.microsoft.com/office/drawing/2014/main" id="{F2663E7C-0062-FE75-1AC4-4F9AFA90C19F}"/>
              </a:ext>
            </a:extLst>
          </p:cNvPr>
          <p:cNvSpPr>
            <a:spLocks noGrp="1"/>
          </p:cNvSpPr>
          <p:nvPr>
            <p:ph idx="1"/>
          </p:nvPr>
        </p:nvSpPr>
        <p:spPr>
          <a:xfrm>
            <a:off x="615509" y="1714500"/>
            <a:ext cx="10960982" cy="4572000"/>
          </a:xfrm>
        </p:spPr>
        <p:txBody>
          <a:bodyPr>
            <a:normAutofit fontScale="92500" lnSpcReduction="10000"/>
          </a:bodyPr>
          <a:lstStyle/>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r>
              <a:rPr lang="en-US" sz="1300" dirty="0"/>
              <a:t>Based on </a:t>
            </a:r>
            <a:r>
              <a:rPr lang="cs-CZ" sz="1300" dirty="0" err="1"/>
              <a:t>Belcher</a:t>
            </a:r>
            <a:r>
              <a:rPr lang="cs-CZ" sz="1300" dirty="0"/>
              <a:t> et al. 2016</a:t>
            </a:r>
            <a:endParaRPr lang="lv-LV" sz="1300"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sp>
        <p:nvSpPr>
          <p:cNvPr id="10" name="Obdélník 9">
            <a:extLst>
              <a:ext uri="{FF2B5EF4-FFF2-40B4-BE49-F238E27FC236}">
                <a16:creationId xmlns:a16="http://schemas.microsoft.com/office/drawing/2014/main" id="{1418F7EF-D764-29F0-10FE-56373793C9B0}"/>
              </a:ext>
            </a:extLst>
          </p:cNvPr>
          <p:cNvSpPr/>
          <p:nvPr/>
        </p:nvSpPr>
        <p:spPr>
          <a:xfrm>
            <a:off x="2181711" y="1930929"/>
            <a:ext cx="37592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perceived as fair and ethical process –</a:t>
            </a:r>
          </a:p>
          <a:p>
            <a:pPr algn="ctr"/>
            <a:r>
              <a:rPr lang="en-US" dirty="0"/>
              <a:t>from the end-users' perspective</a:t>
            </a:r>
            <a:endParaRPr lang="cs-CZ" dirty="0"/>
          </a:p>
        </p:txBody>
      </p:sp>
      <p:sp>
        <p:nvSpPr>
          <p:cNvPr id="12" name="Ovál 11">
            <a:extLst>
              <a:ext uri="{FF2B5EF4-FFF2-40B4-BE49-F238E27FC236}">
                <a16:creationId xmlns:a16="http://schemas.microsoft.com/office/drawing/2014/main" id="{02EBC9F0-EAA4-F481-C14C-3A730EB596DE}"/>
              </a:ext>
            </a:extLst>
          </p:cNvPr>
          <p:cNvSpPr/>
          <p:nvPr/>
        </p:nvSpPr>
        <p:spPr>
          <a:xfrm>
            <a:off x="917118" y="4298950"/>
            <a:ext cx="2261213" cy="762000"/>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a:t>? do </a:t>
            </a:r>
            <a:r>
              <a:rPr lang="sk-SK" dirty="0" err="1"/>
              <a:t>they</a:t>
            </a:r>
            <a:r>
              <a:rPr lang="sk-SK" dirty="0"/>
              <a:t> trust </a:t>
            </a:r>
            <a:r>
              <a:rPr lang="sk-SK" dirty="0" err="1"/>
              <a:t>researchers</a:t>
            </a:r>
            <a:endParaRPr lang="cs-CZ" dirty="0"/>
          </a:p>
        </p:txBody>
      </p:sp>
      <p:sp>
        <p:nvSpPr>
          <p:cNvPr id="13" name="Ovál 12">
            <a:extLst>
              <a:ext uri="{FF2B5EF4-FFF2-40B4-BE49-F238E27FC236}">
                <a16:creationId xmlns:a16="http://schemas.microsoft.com/office/drawing/2014/main" id="{81796F38-0551-81C2-9529-8C1C48327D6C}"/>
              </a:ext>
            </a:extLst>
          </p:cNvPr>
          <p:cNvSpPr/>
          <p:nvPr/>
        </p:nvSpPr>
        <p:spPr>
          <a:xfrm>
            <a:off x="3375322" y="4298950"/>
            <a:ext cx="3150547" cy="762000"/>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a:t>? do </a:t>
            </a:r>
            <a:r>
              <a:rPr lang="sk-SK" dirty="0" err="1"/>
              <a:t>they</a:t>
            </a:r>
            <a:r>
              <a:rPr lang="sk-SK" dirty="0"/>
              <a:t> </a:t>
            </a:r>
            <a:r>
              <a:rPr lang="sk-SK" dirty="0" err="1"/>
              <a:t>feel</a:t>
            </a:r>
            <a:r>
              <a:rPr lang="sk-SK" dirty="0"/>
              <a:t> </a:t>
            </a:r>
            <a:r>
              <a:rPr lang="sk-SK" dirty="0" err="1"/>
              <a:t>represented</a:t>
            </a:r>
            <a:endParaRPr lang="cs-CZ" dirty="0"/>
          </a:p>
        </p:txBody>
      </p:sp>
      <p:sp>
        <p:nvSpPr>
          <p:cNvPr id="15" name="Výbuch: osmicípý 14">
            <a:extLst>
              <a:ext uri="{FF2B5EF4-FFF2-40B4-BE49-F238E27FC236}">
                <a16:creationId xmlns:a16="http://schemas.microsoft.com/office/drawing/2014/main" id="{8718BC4B-3DAA-1081-5138-88B20A387411}"/>
              </a:ext>
            </a:extLst>
          </p:cNvPr>
          <p:cNvSpPr/>
          <p:nvPr/>
        </p:nvSpPr>
        <p:spPr>
          <a:xfrm>
            <a:off x="615175" y="1840986"/>
            <a:ext cx="1208750" cy="989786"/>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new</a:t>
            </a:r>
            <a:endParaRPr lang="cs-CZ" b="1" dirty="0"/>
          </a:p>
        </p:txBody>
      </p:sp>
      <p:sp>
        <p:nvSpPr>
          <p:cNvPr id="19" name="Ovál 18">
            <a:extLst>
              <a:ext uri="{FF2B5EF4-FFF2-40B4-BE49-F238E27FC236}">
                <a16:creationId xmlns:a16="http://schemas.microsoft.com/office/drawing/2014/main" id="{80CE4864-E541-4532-282C-659004966487}"/>
              </a:ext>
            </a:extLst>
          </p:cNvPr>
          <p:cNvSpPr/>
          <p:nvPr/>
        </p:nvSpPr>
        <p:spPr>
          <a:xfrm>
            <a:off x="858832" y="2968615"/>
            <a:ext cx="1879601" cy="696948"/>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inclusion </a:t>
            </a:r>
            <a:endParaRPr lang="cs-CZ" dirty="0"/>
          </a:p>
        </p:txBody>
      </p:sp>
      <p:sp>
        <p:nvSpPr>
          <p:cNvPr id="20" name="Ovál 19">
            <a:extLst>
              <a:ext uri="{FF2B5EF4-FFF2-40B4-BE49-F238E27FC236}">
                <a16:creationId xmlns:a16="http://schemas.microsoft.com/office/drawing/2014/main" id="{CD5B6F7D-6728-ACFB-8158-3C05707367B3}"/>
              </a:ext>
            </a:extLst>
          </p:cNvPr>
          <p:cNvSpPr/>
          <p:nvPr/>
        </p:nvSpPr>
        <p:spPr>
          <a:xfrm>
            <a:off x="2909545" y="2923818"/>
            <a:ext cx="1968840" cy="762000"/>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diverse values</a:t>
            </a:r>
            <a:endParaRPr lang="cs-CZ" dirty="0"/>
          </a:p>
        </p:txBody>
      </p:sp>
      <p:pic>
        <p:nvPicPr>
          <p:cNvPr id="3" name="Obrázek 2" descr="Obsah obrázku osoba, oblečení, snímek obrazovky, design&#10;&#10;Popis byl vytvořen automaticky">
            <a:extLst>
              <a:ext uri="{FF2B5EF4-FFF2-40B4-BE49-F238E27FC236}">
                <a16:creationId xmlns:a16="http://schemas.microsoft.com/office/drawing/2014/main" id="{8256A7AA-E54D-A961-5FDD-2616418C51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2623" y="1552599"/>
            <a:ext cx="4492127" cy="3508351"/>
          </a:xfrm>
          <a:prstGeom prst="rect">
            <a:avLst/>
          </a:prstGeom>
        </p:spPr>
      </p:pic>
      <p:sp>
        <p:nvSpPr>
          <p:cNvPr id="4" name="Ovál 3">
            <a:extLst>
              <a:ext uri="{FF2B5EF4-FFF2-40B4-BE49-F238E27FC236}">
                <a16:creationId xmlns:a16="http://schemas.microsoft.com/office/drawing/2014/main" id="{58636792-2577-2797-0C35-F8D56B7FC2D2}"/>
              </a:ext>
            </a:extLst>
          </p:cNvPr>
          <p:cNvSpPr/>
          <p:nvPr/>
        </p:nvSpPr>
        <p:spPr>
          <a:xfrm>
            <a:off x="5014366" y="2962805"/>
            <a:ext cx="1788342" cy="762000"/>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interests</a:t>
            </a:r>
            <a:endParaRPr lang="cs-CZ" dirty="0"/>
          </a:p>
        </p:txBody>
      </p:sp>
      <p:sp>
        <p:nvSpPr>
          <p:cNvPr id="6" name="Obdélník 5">
            <a:extLst>
              <a:ext uri="{FF2B5EF4-FFF2-40B4-BE49-F238E27FC236}">
                <a16:creationId xmlns:a16="http://schemas.microsoft.com/office/drawing/2014/main" id="{9AA0FAA9-FC2E-69E8-D3E7-1BCC85A1AD4A}"/>
              </a:ext>
            </a:extLst>
          </p:cNvPr>
          <p:cNvSpPr/>
          <p:nvPr/>
        </p:nvSpPr>
        <p:spPr>
          <a:xfrm>
            <a:off x="7426635" y="5184648"/>
            <a:ext cx="4191000" cy="7620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Socio-political aspects of knowledge production</a:t>
            </a:r>
            <a:endParaRPr lang="cs-CZ" dirty="0">
              <a:solidFill>
                <a:schemeClr val="tx1"/>
              </a:solidFill>
            </a:endParaRPr>
          </a:p>
        </p:txBody>
      </p:sp>
      <p:sp>
        <p:nvSpPr>
          <p:cNvPr id="7" name="Ovál 6">
            <a:extLst>
              <a:ext uri="{FF2B5EF4-FFF2-40B4-BE49-F238E27FC236}">
                <a16:creationId xmlns:a16="http://schemas.microsoft.com/office/drawing/2014/main" id="{C2A9324A-0600-E141-2DAD-644E8C9AF283}"/>
              </a:ext>
            </a:extLst>
          </p:cNvPr>
          <p:cNvSpPr/>
          <p:nvPr/>
        </p:nvSpPr>
        <p:spPr>
          <a:xfrm>
            <a:off x="1957902" y="5163892"/>
            <a:ext cx="3872125" cy="762000"/>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collaboration and mutual learning are crucial</a:t>
            </a:r>
            <a:endParaRPr lang="cs-CZ" dirty="0"/>
          </a:p>
        </p:txBody>
      </p:sp>
    </p:spTree>
    <p:extLst>
      <p:ext uri="{BB962C8B-B14F-4D97-AF65-F5344CB8AC3E}">
        <p14:creationId xmlns:p14="http://schemas.microsoft.com/office/powerpoint/2010/main" val="2011196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404"/>
    </mc:Choice>
    <mc:Fallback xmlns="">
      <p:transition spd="slow" advTm="10040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54400" y="285995"/>
            <a:ext cx="8122091" cy="1325563"/>
          </a:xfrm>
        </p:spPr>
        <p:txBody>
          <a:bodyPr>
            <a:normAutofit fontScale="90000"/>
          </a:bodyPr>
          <a:lstStyle/>
          <a:p>
            <a:r>
              <a:rPr lang="sk-SK" b="1" dirty="0"/>
              <a:t>4</a:t>
            </a:r>
            <a:r>
              <a:rPr lang="en-US" b="1" dirty="0"/>
              <a:t>. </a:t>
            </a:r>
            <a:r>
              <a:rPr lang="cs-CZ" b="1" dirty="0" err="1"/>
              <a:t>Principle</a:t>
            </a:r>
            <a:r>
              <a:rPr lang="cs-CZ" b="1" dirty="0"/>
              <a:t> </a:t>
            </a:r>
            <a:r>
              <a:rPr lang="cs-CZ" b="1" dirty="0" err="1"/>
              <a:t>of</a:t>
            </a:r>
            <a:r>
              <a:rPr lang="cs-CZ" b="1" dirty="0"/>
              <a:t> </a:t>
            </a:r>
            <a:r>
              <a:rPr lang="cs-CZ" sz="4400" b="1" dirty="0" err="1">
                <a:latin typeface="Source Sans Pro SemiBold"/>
                <a:cs typeface="Calibri Light"/>
              </a:rPr>
              <a:t>transdisciplinary</a:t>
            </a:r>
            <a:r>
              <a:rPr lang="cs-CZ" sz="4400" b="1" dirty="0">
                <a:latin typeface="Source Sans Pro SemiBold"/>
                <a:cs typeface="Calibri Light"/>
              </a:rPr>
              <a:t> </a:t>
            </a:r>
            <a:r>
              <a:rPr lang="cs-CZ" sz="4400" b="1" dirty="0" err="1">
                <a:latin typeface="Source Sans Pro SemiBold"/>
                <a:cs typeface="Calibri Light"/>
              </a:rPr>
              <a:t>research</a:t>
            </a:r>
            <a:r>
              <a:rPr lang="cs-CZ" sz="4400" b="1" dirty="0">
                <a:latin typeface="Source Sans Pro SemiBold"/>
                <a:cs typeface="Calibri Light"/>
              </a:rPr>
              <a:t> </a:t>
            </a:r>
            <a:r>
              <a:rPr lang="cs-CZ" b="1" dirty="0" err="1"/>
              <a:t>quality</a:t>
            </a:r>
            <a:r>
              <a:rPr lang="en-US" b="1" dirty="0"/>
              <a:t> - </a:t>
            </a:r>
            <a:r>
              <a:rPr lang="sk-SK" b="1" dirty="0">
                <a:solidFill>
                  <a:schemeClr val="accent1"/>
                </a:solidFill>
              </a:rPr>
              <a:t>EFFECTIVENESS</a:t>
            </a:r>
            <a:br>
              <a:rPr lang="cs-CZ" b="1" dirty="0">
                <a:solidFill>
                  <a:schemeClr val="accent1"/>
                </a:solidFill>
              </a:rPr>
            </a:br>
            <a:r>
              <a:rPr lang="cs-CZ" sz="4400" b="1" dirty="0">
                <a:latin typeface="Source Sans Pro SemiBold"/>
                <a:cs typeface="Calibri Light"/>
              </a:rPr>
              <a:t> </a:t>
            </a:r>
            <a:endParaRPr lang="lv-LV" dirty="0"/>
          </a:p>
        </p:txBody>
      </p:sp>
      <p:sp>
        <p:nvSpPr>
          <p:cNvPr id="9" name="Satura vietturis 2">
            <a:extLst>
              <a:ext uri="{FF2B5EF4-FFF2-40B4-BE49-F238E27FC236}">
                <a16:creationId xmlns:a16="http://schemas.microsoft.com/office/drawing/2014/main" id="{F2663E7C-0062-FE75-1AC4-4F9AFA90C19F}"/>
              </a:ext>
            </a:extLst>
          </p:cNvPr>
          <p:cNvSpPr>
            <a:spLocks noGrp="1"/>
          </p:cNvSpPr>
          <p:nvPr>
            <p:ph idx="1"/>
          </p:nvPr>
        </p:nvSpPr>
        <p:spPr>
          <a:xfrm>
            <a:off x="615509" y="1714500"/>
            <a:ext cx="10960982" cy="4572000"/>
          </a:xfrm>
        </p:spPr>
        <p:txBody>
          <a:bodyPr>
            <a:normAutofit fontScale="85000" lnSpcReduction="20000"/>
          </a:bodyPr>
          <a:lstStyle/>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cs-CZ" sz="1100" dirty="0"/>
          </a:p>
          <a:p>
            <a:pPr marL="0" indent="0">
              <a:lnSpc>
                <a:spcPct val="150000"/>
              </a:lnSpc>
              <a:buNone/>
            </a:pPr>
            <a:endParaRPr lang="en-US" sz="1100" dirty="0"/>
          </a:p>
          <a:p>
            <a:pPr marL="0" indent="0">
              <a:lnSpc>
                <a:spcPct val="150000"/>
              </a:lnSpc>
              <a:buNone/>
            </a:pPr>
            <a:endParaRPr lang="en-US" sz="1100" dirty="0"/>
          </a:p>
          <a:p>
            <a:pPr marL="0" indent="0">
              <a:lnSpc>
                <a:spcPct val="150000"/>
              </a:lnSpc>
              <a:buNone/>
            </a:pPr>
            <a:endParaRPr lang="cs-CZ" sz="1100" dirty="0"/>
          </a:p>
          <a:p>
            <a:pPr marL="0" indent="0">
              <a:lnSpc>
                <a:spcPct val="150000"/>
              </a:lnSpc>
              <a:buNone/>
            </a:pPr>
            <a:r>
              <a:rPr lang="en-US" sz="1300" dirty="0"/>
              <a:t>Based on </a:t>
            </a:r>
            <a:r>
              <a:rPr lang="cs-CZ" sz="1300" dirty="0" err="1"/>
              <a:t>Belcher</a:t>
            </a:r>
            <a:r>
              <a:rPr lang="cs-CZ" sz="1300" dirty="0"/>
              <a:t> et al. 2016</a:t>
            </a:r>
            <a:endParaRPr lang="lv-LV" sz="1300"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sp>
        <p:nvSpPr>
          <p:cNvPr id="10" name="Obdélník 9">
            <a:extLst>
              <a:ext uri="{FF2B5EF4-FFF2-40B4-BE49-F238E27FC236}">
                <a16:creationId xmlns:a16="http://schemas.microsoft.com/office/drawing/2014/main" id="{1418F7EF-D764-29F0-10FE-56373793C9B0}"/>
              </a:ext>
            </a:extLst>
          </p:cNvPr>
          <p:cNvSpPr/>
          <p:nvPr/>
        </p:nvSpPr>
        <p:spPr>
          <a:xfrm>
            <a:off x="1587500" y="1930929"/>
            <a:ext cx="4798338" cy="928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dirty="0" err="1"/>
              <a:t>Contribution</a:t>
            </a:r>
            <a:r>
              <a:rPr lang="sk-SK" dirty="0"/>
              <a:t> to </a:t>
            </a:r>
            <a:r>
              <a:rPr lang="sk-SK" dirty="0" err="1"/>
              <a:t>positive</a:t>
            </a:r>
            <a:r>
              <a:rPr lang="sk-SK" dirty="0"/>
              <a:t> change in </a:t>
            </a:r>
            <a:r>
              <a:rPr lang="sk-SK" dirty="0" err="1"/>
              <a:t>the</a:t>
            </a:r>
            <a:r>
              <a:rPr lang="sk-SK" dirty="0"/>
              <a:t> </a:t>
            </a:r>
            <a:r>
              <a:rPr lang="sk-SK" dirty="0" err="1"/>
              <a:t>social</a:t>
            </a:r>
            <a:r>
              <a:rPr lang="sk-SK" dirty="0"/>
              <a:t>, </a:t>
            </a:r>
            <a:r>
              <a:rPr lang="sk-SK" dirty="0" err="1"/>
              <a:t>economic</a:t>
            </a:r>
            <a:r>
              <a:rPr lang="sk-SK" dirty="0"/>
              <a:t>, and/or </a:t>
            </a:r>
            <a:r>
              <a:rPr lang="sk-SK" dirty="0" err="1"/>
              <a:t>environmental</a:t>
            </a:r>
            <a:r>
              <a:rPr lang="sk-SK" dirty="0"/>
              <a:t> </a:t>
            </a:r>
            <a:r>
              <a:rPr lang="sk-SK" dirty="0" err="1"/>
              <a:t>problem</a:t>
            </a:r>
            <a:r>
              <a:rPr lang="sk-SK" dirty="0"/>
              <a:t> </a:t>
            </a:r>
            <a:r>
              <a:rPr lang="sk-SK" dirty="0" err="1"/>
              <a:t>context</a:t>
            </a:r>
            <a:endParaRPr lang="cs-CZ" dirty="0"/>
          </a:p>
        </p:txBody>
      </p:sp>
      <p:sp>
        <p:nvSpPr>
          <p:cNvPr id="19" name="Ovál 18">
            <a:extLst>
              <a:ext uri="{FF2B5EF4-FFF2-40B4-BE49-F238E27FC236}">
                <a16:creationId xmlns:a16="http://schemas.microsoft.com/office/drawing/2014/main" id="{80CE4864-E541-4532-282C-659004966487}"/>
              </a:ext>
            </a:extLst>
          </p:cNvPr>
          <p:cNvSpPr/>
          <p:nvPr/>
        </p:nvSpPr>
        <p:spPr>
          <a:xfrm>
            <a:off x="1412638" y="3241948"/>
            <a:ext cx="1879601" cy="756190"/>
          </a:xfrm>
          <a:prstGeom prst="ellipse">
            <a:avLst/>
          </a:prstGeom>
          <a:solidFill>
            <a:srgbClr val="FF66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err="1"/>
              <a:t>research</a:t>
            </a:r>
            <a:r>
              <a:rPr lang="sk-SK" dirty="0"/>
              <a:t> </a:t>
            </a:r>
            <a:r>
              <a:rPr lang="sk-SK" dirty="0" err="1"/>
              <a:t>objectives</a:t>
            </a:r>
            <a:r>
              <a:rPr lang="sk-SK" dirty="0"/>
              <a:t> </a:t>
            </a:r>
            <a:endParaRPr lang="cs-CZ" dirty="0"/>
          </a:p>
        </p:txBody>
      </p:sp>
      <p:sp>
        <p:nvSpPr>
          <p:cNvPr id="20" name="Ovál 19">
            <a:extLst>
              <a:ext uri="{FF2B5EF4-FFF2-40B4-BE49-F238E27FC236}">
                <a16:creationId xmlns:a16="http://schemas.microsoft.com/office/drawing/2014/main" id="{CD5B6F7D-6728-ACFB-8158-3C05707367B3}"/>
              </a:ext>
            </a:extLst>
          </p:cNvPr>
          <p:cNvSpPr/>
          <p:nvPr/>
        </p:nvSpPr>
        <p:spPr>
          <a:xfrm>
            <a:off x="3882183" y="3241948"/>
            <a:ext cx="1687951" cy="762000"/>
          </a:xfrm>
          <a:prstGeom prst="ellipse">
            <a:avLst/>
          </a:prstGeom>
          <a:solidFill>
            <a:srgbClr val="FF66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err="1"/>
              <a:t>research</a:t>
            </a:r>
            <a:r>
              <a:rPr lang="sk-SK" dirty="0"/>
              <a:t> </a:t>
            </a:r>
            <a:r>
              <a:rPr lang="sk-SK" dirty="0" err="1"/>
              <a:t>process</a:t>
            </a:r>
            <a:endParaRPr lang="cs-CZ" dirty="0"/>
          </a:p>
        </p:txBody>
      </p:sp>
      <p:sp>
        <p:nvSpPr>
          <p:cNvPr id="4" name="Ovál 3">
            <a:extLst>
              <a:ext uri="{FF2B5EF4-FFF2-40B4-BE49-F238E27FC236}">
                <a16:creationId xmlns:a16="http://schemas.microsoft.com/office/drawing/2014/main" id="{58636792-2577-2797-0C35-F8D56B7FC2D2}"/>
              </a:ext>
            </a:extLst>
          </p:cNvPr>
          <p:cNvSpPr/>
          <p:nvPr/>
        </p:nvSpPr>
        <p:spPr>
          <a:xfrm>
            <a:off x="2376317" y="4053344"/>
            <a:ext cx="2349841" cy="762000"/>
          </a:xfrm>
          <a:prstGeom prst="ellipse">
            <a:avLst/>
          </a:prstGeom>
          <a:solidFill>
            <a:srgbClr val="FF66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err="1"/>
              <a:t>reflection</a:t>
            </a:r>
            <a:r>
              <a:rPr lang="sk-SK" dirty="0"/>
              <a:t> on </a:t>
            </a:r>
            <a:r>
              <a:rPr lang="sk-SK" dirty="0" err="1"/>
              <a:t>the</a:t>
            </a:r>
            <a:r>
              <a:rPr lang="sk-SK" dirty="0"/>
              <a:t> </a:t>
            </a:r>
            <a:r>
              <a:rPr lang="sk-SK" dirty="0" err="1"/>
              <a:t>usefulness</a:t>
            </a:r>
            <a:endParaRPr lang="cs-CZ" dirty="0"/>
          </a:p>
        </p:txBody>
      </p:sp>
      <p:pic>
        <p:nvPicPr>
          <p:cNvPr id="6" name="Obrázek 5" descr="Obsah obrázku snímek obrazovky, umění&#10;&#10;Popis byl vytvořen automaticky">
            <a:extLst>
              <a:ext uri="{FF2B5EF4-FFF2-40B4-BE49-F238E27FC236}">
                <a16:creationId xmlns:a16="http://schemas.microsoft.com/office/drawing/2014/main" id="{BDF96C13-3A2D-8571-A70C-EBA39B09A0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708" y="1751272"/>
            <a:ext cx="5190653" cy="3454144"/>
          </a:xfrm>
          <a:prstGeom prst="rect">
            <a:avLst/>
          </a:prstGeom>
        </p:spPr>
      </p:pic>
      <p:sp>
        <p:nvSpPr>
          <p:cNvPr id="3" name="Ovál 2">
            <a:extLst>
              <a:ext uri="{FF2B5EF4-FFF2-40B4-BE49-F238E27FC236}">
                <a16:creationId xmlns:a16="http://schemas.microsoft.com/office/drawing/2014/main" id="{F8A69E8C-3970-EF4B-73E1-AE7C84EDE148}"/>
              </a:ext>
            </a:extLst>
          </p:cNvPr>
          <p:cNvSpPr/>
          <p:nvPr/>
        </p:nvSpPr>
        <p:spPr>
          <a:xfrm>
            <a:off x="4137124" y="4815344"/>
            <a:ext cx="2349841" cy="762000"/>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learning from each other</a:t>
            </a:r>
            <a:endParaRPr lang="cs-CZ" dirty="0"/>
          </a:p>
        </p:txBody>
      </p:sp>
      <p:sp>
        <p:nvSpPr>
          <p:cNvPr id="7" name="Ovál 6">
            <a:extLst>
              <a:ext uri="{FF2B5EF4-FFF2-40B4-BE49-F238E27FC236}">
                <a16:creationId xmlns:a16="http://schemas.microsoft.com/office/drawing/2014/main" id="{7C158481-18D0-8059-386A-B13DAA6C0D9A}"/>
              </a:ext>
            </a:extLst>
          </p:cNvPr>
          <p:cNvSpPr/>
          <p:nvPr/>
        </p:nvSpPr>
        <p:spPr>
          <a:xfrm>
            <a:off x="1201396" y="4877470"/>
            <a:ext cx="2349841" cy="762000"/>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new knowledge</a:t>
            </a:r>
            <a:endParaRPr lang="cs-CZ" dirty="0"/>
          </a:p>
        </p:txBody>
      </p:sp>
      <p:sp>
        <p:nvSpPr>
          <p:cNvPr id="8" name="Ovál 7">
            <a:extLst>
              <a:ext uri="{FF2B5EF4-FFF2-40B4-BE49-F238E27FC236}">
                <a16:creationId xmlns:a16="http://schemas.microsoft.com/office/drawing/2014/main" id="{E4B037D7-E153-B4F3-DD17-DDAD367D08BD}"/>
              </a:ext>
            </a:extLst>
          </p:cNvPr>
          <p:cNvSpPr/>
          <p:nvPr/>
        </p:nvSpPr>
        <p:spPr>
          <a:xfrm>
            <a:off x="2984065" y="5701596"/>
            <a:ext cx="3111935" cy="762000"/>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research product for practical use</a:t>
            </a:r>
            <a:endParaRPr lang="cs-CZ" dirty="0"/>
          </a:p>
        </p:txBody>
      </p:sp>
      <p:sp>
        <p:nvSpPr>
          <p:cNvPr id="11" name="Ovál 10">
            <a:extLst>
              <a:ext uri="{FF2B5EF4-FFF2-40B4-BE49-F238E27FC236}">
                <a16:creationId xmlns:a16="http://schemas.microsoft.com/office/drawing/2014/main" id="{6FAAB833-D6C9-2784-4850-7291F210A535}"/>
              </a:ext>
            </a:extLst>
          </p:cNvPr>
          <p:cNvSpPr/>
          <p:nvPr/>
        </p:nvSpPr>
        <p:spPr>
          <a:xfrm>
            <a:off x="6286099" y="5701596"/>
            <a:ext cx="3111935" cy="762000"/>
          </a:xfrm>
          <a:prstGeom prst="ellipse">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changes in behaviors or practices</a:t>
            </a:r>
            <a:endParaRPr lang="cs-CZ" dirty="0"/>
          </a:p>
        </p:txBody>
      </p:sp>
    </p:spTree>
    <p:extLst>
      <p:ext uri="{BB962C8B-B14F-4D97-AF65-F5344CB8AC3E}">
        <p14:creationId xmlns:p14="http://schemas.microsoft.com/office/powerpoint/2010/main" val="1918529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7944"/>
    </mc:Choice>
    <mc:Fallback xmlns="">
      <p:transition spd="slow" advTm="9794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937678" y="285995"/>
            <a:ext cx="7551864" cy="1325563"/>
          </a:xfrm>
        </p:spPr>
        <p:txBody>
          <a:bodyPr/>
          <a:lstStyle/>
          <a:p>
            <a:r>
              <a:rPr lang="en-US" b="1" dirty="0">
                <a:latin typeface="Source Sans Pro SemiBold"/>
                <a:cs typeface="Calibri Light"/>
              </a:rPr>
              <a:t>Who to involve in SER?</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3937678" y="1502967"/>
            <a:ext cx="8001953" cy="4580236"/>
          </a:xfrm>
        </p:spPr>
        <p:txBody>
          <a:bodyPr/>
          <a:lstStyle/>
          <a:p>
            <a:pPr marL="0" indent="0">
              <a:buNone/>
            </a:pPr>
            <a:r>
              <a:rPr lang="en-US" sz="2000" i="1" dirty="0"/>
              <a:t>Active involvement of quadruple helix framework</a:t>
            </a:r>
            <a:endParaRPr lang="en-US" sz="2000" dirty="0"/>
          </a:p>
        </p:txBody>
      </p:sp>
      <p:pic>
        <p:nvPicPr>
          <p:cNvPr id="3" name="Picture 2" descr="Icon&#10;&#10;Description automatically generated">
            <a:extLst>
              <a:ext uri="{FF2B5EF4-FFF2-40B4-BE49-F238E27FC236}">
                <a16:creationId xmlns:a16="http://schemas.microsoft.com/office/drawing/2014/main" id="{E22EAEEE-5538-F222-B259-F2D81684E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5" y="-2306586"/>
            <a:ext cx="2877435" cy="10564137"/>
          </a:xfrm>
          <a:prstGeom prst="rect">
            <a:avLst/>
          </a:prstGeom>
        </p:spPr>
      </p:pic>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sp>
        <p:nvSpPr>
          <p:cNvPr id="2" name="Rectangle: Rounded Corners 1">
            <a:extLst>
              <a:ext uri="{FF2B5EF4-FFF2-40B4-BE49-F238E27FC236}">
                <a16:creationId xmlns:a16="http://schemas.microsoft.com/office/drawing/2014/main" id="{F8895F8B-7172-4551-A9C3-D9A050C5E54D}"/>
              </a:ext>
            </a:extLst>
          </p:cNvPr>
          <p:cNvSpPr/>
          <p:nvPr/>
        </p:nvSpPr>
        <p:spPr>
          <a:xfrm>
            <a:off x="10178425" y="3493091"/>
            <a:ext cx="1965070" cy="1861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ource Sans Pro SemiBold"/>
                <a:cs typeface="Calibri Light"/>
              </a:rPr>
              <a:t>All target groups should be sufficiently represented</a:t>
            </a:r>
            <a:endParaRPr lang="en-DE" sz="1600" dirty="0"/>
          </a:p>
        </p:txBody>
      </p:sp>
      <p:graphicFrame>
        <p:nvGraphicFramePr>
          <p:cNvPr id="5" name="Diagram 4">
            <a:extLst>
              <a:ext uri="{FF2B5EF4-FFF2-40B4-BE49-F238E27FC236}">
                <a16:creationId xmlns:a16="http://schemas.microsoft.com/office/drawing/2014/main" id="{102CF34D-73E4-6D3A-93C8-5B9F4CECF542}"/>
              </a:ext>
            </a:extLst>
          </p:cNvPr>
          <p:cNvGraphicFramePr/>
          <p:nvPr>
            <p:extLst>
              <p:ext uri="{D42A27DB-BD31-4B8C-83A1-F6EECF244321}">
                <p14:modId xmlns:p14="http://schemas.microsoft.com/office/powerpoint/2010/main" val="3465214393"/>
              </p:ext>
            </p:extLst>
          </p:nvPr>
        </p:nvGraphicFramePr>
        <p:xfrm>
          <a:off x="2925940" y="1951201"/>
          <a:ext cx="7551864" cy="48223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ovéPole 5">
            <a:extLst>
              <a:ext uri="{FF2B5EF4-FFF2-40B4-BE49-F238E27FC236}">
                <a16:creationId xmlns:a16="http://schemas.microsoft.com/office/drawing/2014/main" id="{A182AD40-254C-A381-71C4-355D23DDEC94}"/>
              </a:ext>
            </a:extLst>
          </p:cNvPr>
          <p:cNvSpPr txBox="1"/>
          <p:nvPr/>
        </p:nvSpPr>
        <p:spPr>
          <a:xfrm>
            <a:off x="10329645" y="1221156"/>
            <a:ext cx="1662629" cy="1754326"/>
          </a:xfrm>
          <a:prstGeom prst="rect">
            <a:avLst/>
          </a:prstGeom>
          <a:solidFill>
            <a:schemeClr val="accent4">
              <a:lumMod val="20000"/>
              <a:lumOff val="80000"/>
            </a:schemeClr>
          </a:solidFill>
        </p:spPr>
        <p:txBody>
          <a:bodyPr wrap="square">
            <a:spAutoFit/>
          </a:bodyPr>
          <a:lstStyle/>
          <a:p>
            <a:r>
              <a:rPr lang="en-US" dirty="0"/>
              <a:t>applied to European Union-sponsored projects and policies</a:t>
            </a:r>
            <a:endParaRPr lang="cs-CZ" dirty="0"/>
          </a:p>
        </p:txBody>
      </p:sp>
    </p:spTree>
    <p:extLst>
      <p:ext uri="{BB962C8B-B14F-4D97-AF65-F5344CB8AC3E}">
        <p14:creationId xmlns:p14="http://schemas.microsoft.com/office/powerpoint/2010/main" val="350737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937677" y="285995"/>
            <a:ext cx="7699949" cy="1325563"/>
          </a:xfrm>
        </p:spPr>
        <p:txBody>
          <a:bodyPr/>
          <a:lstStyle/>
          <a:p>
            <a:r>
              <a:rPr lang="cs-CZ" sz="4400" b="1" dirty="0" err="1">
                <a:latin typeface="Source Sans Pro SemiBold"/>
                <a:cs typeface="Calibri Light"/>
              </a:rPr>
              <a:t>Stakeholders</a:t>
            </a:r>
            <a:r>
              <a:rPr lang="cs-CZ" sz="4400" b="1" dirty="0">
                <a:latin typeface="Source Sans Pro SemiBold"/>
                <a:cs typeface="Calibri Light"/>
              </a:rPr>
              <a:t> </a:t>
            </a:r>
            <a:br>
              <a:rPr lang="en-US" sz="4400" b="1" dirty="0">
                <a:latin typeface="Source Sans Pro SemiBold"/>
                <a:cs typeface="Calibri Light"/>
              </a:rPr>
            </a:br>
            <a:r>
              <a:rPr lang="en-US" sz="4400" b="1" dirty="0">
                <a:latin typeface="Source Sans Pro SemiBold"/>
                <a:cs typeface="Calibri Light"/>
              </a:rPr>
              <a:t>	– non-academic actors</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799096" y="3657690"/>
            <a:ext cx="10990930" cy="582793"/>
          </a:xfrm>
        </p:spPr>
        <p:txBody>
          <a:bodyPr>
            <a:noAutofit/>
          </a:bodyPr>
          <a:lstStyle/>
          <a:p>
            <a:r>
              <a:rPr lang="en-US" sz="1400" b="1" dirty="0">
                <a:solidFill>
                  <a:srgbClr val="FF0000"/>
                </a:solidFill>
              </a:rPr>
              <a:t>for a successful participatory process, it is essential to be able to identify the key actors who need to be involved in the project, and at the same time to choose the right way for their involvement</a:t>
            </a:r>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sp>
        <p:nvSpPr>
          <p:cNvPr id="2" name="Obdélník 1">
            <a:extLst>
              <a:ext uri="{FF2B5EF4-FFF2-40B4-BE49-F238E27FC236}">
                <a16:creationId xmlns:a16="http://schemas.microsoft.com/office/drawing/2014/main" id="{B6101556-DC72-B1C5-D6D8-59038363B044}"/>
              </a:ext>
            </a:extLst>
          </p:cNvPr>
          <p:cNvSpPr/>
          <p:nvPr/>
        </p:nvSpPr>
        <p:spPr>
          <a:xfrm>
            <a:off x="831501" y="1837646"/>
            <a:ext cx="6340167" cy="779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persons (individuals </a:t>
            </a:r>
            <a:r>
              <a:rPr lang="en-US" sz="1800" dirty="0"/>
              <a:t>who influence public - "opinion-makers“</a:t>
            </a:r>
            <a:endParaRPr lang="cs-CZ" dirty="0"/>
          </a:p>
        </p:txBody>
      </p:sp>
      <p:sp>
        <p:nvSpPr>
          <p:cNvPr id="4" name="Obdélník 3">
            <a:extLst>
              <a:ext uri="{FF2B5EF4-FFF2-40B4-BE49-F238E27FC236}">
                <a16:creationId xmlns:a16="http://schemas.microsoft.com/office/drawing/2014/main" id="{94895195-7DD2-9F07-F82D-69BE2E065E25}"/>
              </a:ext>
            </a:extLst>
          </p:cNvPr>
          <p:cNvSpPr/>
          <p:nvPr/>
        </p:nvSpPr>
        <p:spPr>
          <a:xfrm>
            <a:off x="799096" y="2824559"/>
            <a:ext cx="6372572" cy="7250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organizations (</a:t>
            </a:r>
            <a:r>
              <a:rPr lang="en-US" sz="1800" dirty="0"/>
              <a:t>civic associations and interest groups, company, institution or associations</a:t>
            </a:r>
            <a:endParaRPr lang="cs-CZ" dirty="0"/>
          </a:p>
        </p:txBody>
      </p:sp>
      <p:pic>
        <p:nvPicPr>
          <p:cNvPr id="6" name="Grafický objekt 5" descr="Cyklus s lidmi se souvislou výplní">
            <a:extLst>
              <a:ext uri="{FF2B5EF4-FFF2-40B4-BE49-F238E27FC236}">
                <a16:creationId xmlns:a16="http://schemas.microsoft.com/office/drawing/2014/main" id="{E2F73B1D-AF2A-911B-B0E5-55E48B47F2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1210" y="2701409"/>
            <a:ext cx="914400" cy="914400"/>
          </a:xfrm>
          <a:prstGeom prst="rect">
            <a:avLst/>
          </a:prstGeom>
        </p:spPr>
      </p:pic>
      <p:pic>
        <p:nvPicPr>
          <p:cNvPr id="8" name="Grafický objekt 7" descr="Profil muže se souvislou výplní">
            <a:extLst>
              <a:ext uri="{FF2B5EF4-FFF2-40B4-BE49-F238E27FC236}">
                <a16:creationId xmlns:a16="http://schemas.microsoft.com/office/drawing/2014/main" id="{A353938A-CFA9-DC47-9455-B3B68CDF12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14044" y="1878016"/>
            <a:ext cx="680085" cy="680085"/>
          </a:xfrm>
          <a:prstGeom prst="rect">
            <a:avLst/>
          </a:prstGeom>
        </p:spPr>
      </p:pic>
      <p:sp>
        <p:nvSpPr>
          <p:cNvPr id="9" name="Content Placeholder 19">
            <a:extLst>
              <a:ext uri="{FF2B5EF4-FFF2-40B4-BE49-F238E27FC236}">
                <a16:creationId xmlns:a16="http://schemas.microsoft.com/office/drawing/2014/main" id="{6D49C11C-8095-430D-93C9-E3B48AC186F5}"/>
              </a:ext>
            </a:extLst>
          </p:cNvPr>
          <p:cNvSpPr txBox="1">
            <a:spLocks/>
          </p:cNvSpPr>
          <p:nvPr/>
        </p:nvSpPr>
        <p:spPr>
          <a:xfrm>
            <a:off x="8532732" y="1837646"/>
            <a:ext cx="3257294" cy="1711969"/>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having an important role in the topic of given project and bringing their experience</a:t>
            </a:r>
          </a:p>
          <a:p>
            <a:endParaRPr lang="en-US" sz="1400" dirty="0"/>
          </a:p>
          <a:p>
            <a:r>
              <a:rPr lang="en-US" sz="1400" dirty="0"/>
              <a:t> representing the interests of a larger group of people, not just themselves as individuals</a:t>
            </a:r>
          </a:p>
        </p:txBody>
      </p:sp>
      <p:sp>
        <p:nvSpPr>
          <p:cNvPr id="10" name="Content Placeholder 19">
            <a:extLst>
              <a:ext uri="{FF2B5EF4-FFF2-40B4-BE49-F238E27FC236}">
                <a16:creationId xmlns:a16="http://schemas.microsoft.com/office/drawing/2014/main" id="{EAAC676D-01AA-961D-7C56-F234DCCE6DB6}"/>
              </a:ext>
            </a:extLst>
          </p:cNvPr>
          <p:cNvSpPr txBox="1">
            <a:spLocks/>
          </p:cNvSpPr>
          <p:nvPr/>
        </p:nvSpPr>
        <p:spPr>
          <a:xfrm>
            <a:off x="799096" y="4240483"/>
            <a:ext cx="10990930" cy="1868217"/>
          </a:xfrm>
          <a:prstGeom prst="rect">
            <a:avLst/>
          </a:prstGeom>
          <a:solidFill>
            <a:schemeClr val="accent1">
              <a:lumMod val="20000"/>
              <a:lumOff val="80000"/>
            </a:schemeClr>
          </a:solidFill>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Stakeholder mapping procedure:</a:t>
            </a:r>
          </a:p>
          <a:p>
            <a:pPr marL="0" indent="0">
              <a:buFont typeface="Arial" panose="020B0604020202020204" pitchFamily="34" charset="0"/>
              <a:buNone/>
            </a:pPr>
            <a:endParaRPr lang="en-US" sz="1400" b="1" dirty="0"/>
          </a:p>
          <a:p>
            <a:r>
              <a:rPr lang="en-US" sz="1400" dirty="0"/>
              <a:t>Explore the context of the problem addressed and community (consider goals of the projects)</a:t>
            </a:r>
          </a:p>
          <a:p>
            <a:r>
              <a:rPr lang="en-US" sz="1400" dirty="0"/>
              <a:t>Explore available sources (websites, social networks, newspapers, documentation, etc.) to learn more about key actors</a:t>
            </a:r>
          </a:p>
          <a:p>
            <a:r>
              <a:rPr lang="en-US" sz="1400" dirty="0"/>
              <a:t>Ask locals, colleagues and experts about other key actors (e.g. through a brainstorming workshop, questionnaire, interview) </a:t>
            </a:r>
          </a:p>
          <a:p>
            <a:r>
              <a:rPr lang="en-US" sz="1400" dirty="0"/>
              <a:t>Snowball procedure – key actors can suggest other relevant actors and stakeholders</a:t>
            </a:r>
          </a:p>
          <a:p>
            <a:r>
              <a:rPr lang="en-US" sz="1400" dirty="0"/>
              <a:t>Create stakeholders’ database: Name, Organization, Contact information, Role (position) relevant to the project,  Opinion on the given topic Previous involvement in a given / similar topic or project</a:t>
            </a:r>
            <a:endParaRPr lang="en-US" sz="1400" b="1" dirty="0"/>
          </a:p>
        </p:txBody>
      </p:sp>
    </p:spTree>
    <p:extLst>
      <p:ext uri="{BB962C8B-B14F-4D97-AF65-F5344CB8AC3E}">
        <p14:creationId xmlns:p14="http://schemas.microsoft.com/office/powerpoint/2010/main" val="236331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937678" y="285995"/>
            <a:ext cx="7551864" cy="1325563"/>
          </a:xfrm>
        </p:spPr>
        <p:txBody>
          <a:bodyPr>
            <a:normAutofit fontScale="90000"/>
          </a:bodyPr>
          <a:lstStyle/>
          <a:p>
            <a:r>
              <a:rPr lang="cs-CZ" sz="4400" i="1" dirty="0" err="1"/>
              <a:t>What</a:t>
            </a:r>
            <a:r>
              <a:rPr lang="cs-CZ" sz="4400" i="1" dirty="0"/>
              <a:t> </a:t>
            </a:r>
            <a:r>
              <a:rPr lang="cs-CZ" sz="4400" i="1" dirty="0" err="1"/>
              <a:t>is</a:t>
            </a:r>
            <a:r>
              <a:rPr lang="cs-CZ" sz="4400" i="1" dirty="0"/>
              <a:t> co-</a:t>
            </a:r>
            <a:r>
              <a:rPr lang="cs-CZ" sz="4400" i="1" dirty="0" err="1"/>
              <a:t>creation</a:t>
            </a:r>
            <a:r>
              <a:rPr lang="cs-CZ" sz="4400" i="1" dirty="0"/>
              <a:t> </a:t>
            </a:r>
            <a:br>
              <a:rPr lang="en-US" sz="4400" i="1" dirty="0"/>
            </a:br>
            <a:r>
              <a:rPr lang="cs-CZ" sz="4400" i="1" dirty="0"/>
              <a:t>(</a:t>
            </a:r>
            <a:r>
              <a:rPr lang="cs-CZ" sz="4400" i="1" dirty="0" err="1"/>
              <a:t>or</a:t>
            </a:r>
            <a:r>
              <a:rPr lang="cs-CZ" sz="4400" i="1" dirty="0"/>
              <a:t> co-</a:t>
            </a:r>
            <a:r>
              <a:rPr lang="cs-CZ" sz="4400" i="1" dirty="0" err="1"/>
              <a:t>production</a:t>
            </a:r>
            <a:r>
              <a:rPr lang="cs-CZ" sz="4400" i="1" dirty="0"/>
              <a:t>) </a:t>
            </a:r>
            <a:r>
              <a:rPr lang="cs-CZ" sz="4400" i="1" dirty="0" err="1"/>
              <a:t>of</a:t>
            </a:r>
            <a:r>
              <a:rPr lang="cs-CZ" sz="4400" i="1" dirty="0"/>
              <a:t> </a:t>
            </a:r>
            <a:r>
              <a:rPr lang="cs-CZ" sz="4400" i="1" dirty="0" err="1"/>
              <a:t>knowledge</a:t>
            </a:r>
            <a:r>
              <a:rPr lang="cs-CZ" sz="4400" i="1" dirty="0"/>
              <a:t> </a:t>
            </a:r>
            <a:r>
              <a:rPr lang="cs-CZ" sz="4400" i="1" dirty="0" err="1"/>
              <a:t>between</a:t>
            </a:r>
            <a:r>
              <a:rPr lang="cs-CZ" sz="4400" i="1" dirty="0"/>
              <a:t> science and society?</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3937678" y="1611557"/>
            <a:ext cx="7647168" cy="4836965"/>
          </a:xfrm>
        </p:spPr>
        <p:txBody>
          <a:bodyPr/>
          <a:lstStyle/>
          <a:p>
            <a:pPr marL="0" indent="0">
              <a:buNone/>
            </a:pPr>
            <a:r>
              <a:rPr lang="en-US" sz="2000" i="1" dirty="0"/>
              <a:t> </a:t>
            </a:r>
            <a:endParaRPr lang="sk-SK" sz="2000" i="1" dirty="0"/>
          </a:p>
          <a:p>
            <a:pPr marL="0" indent="0">
              <a:buNone/>
            </a:pPr>
            <a:endParaRPr lang="en-US" sz="2000" dirty="0"/>
          </a:p>
        </p:txBody>
      </p:sp>
      <p:pic>
        <p:nvPicPr>
          <p:cNvPr id="3" name="Picture 2" descr="Icon&#10;&#10;Description automatically generated">
            <a:extLst>
              <a:ext uri="{FF2B5EF4-FFF2-40B4-BE49-F238E27FC236}">
                <a16:creationId xmlns:a16="http://schemas.microsoft.com/office/drawing/2014/main" id="{E22EAEEE-5538-F222-B259-F2D81684E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24874"/>
            <a:ext cx="2877435" cy="10564137"/>
          </a:xfrm>
          <a:prstGeom prst="rect">
            <a:avLst/>
          </a:prstGeom>
        </p:spPr>
      </p:pic>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4" name="Attēls 4">
            <a:extLst>
              <a:ext uri="{FF2B5EF4-FFF2-40B4-BE49-F238E27FC236}">
                <a16:creationId xmlns:a16="http://schemas.microsoft.com/office/drawing/2014/main" id="{65382511-8C87-3319-431C-8D0B64DF6B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2274" y="6560635"/>
            <a:ext cx="9479717" cy="297365"/>
          </a:xfrm>
          <a:prstGeom prst="rect">
            <a:avLst/>
          </a:prstGeom>
        </p:spPr>
      </p:pic>
      <p:sp>
        <p:nvSpPr>
          <p:cNvPr id="5" name="TextovéPole 4">
            <a:extLst>
              <a:ext uri="{FF2B5EF4-FFF2-40B4-BE49-F238E27FC236}">
                <a16:creationId xmlns:a16="http://schemas.microsoft.com/office/drawing/2014/main" id="{69DE71B1-EB50-452A-A05A-3882586EB775}"/>
              </a:ext>
            </a:extLst>
          </p:cNvPr>
          <p:cNvSpPr txBox="1"/>
          <p:nvPr/>
        </p:nvSpPr>
        <p:spPr>
          <a:xfrm>
            <a:off x="3281353" y="5125083"/>
            <a:ext cx="8506719" cy="1323439"/>
          </a:xfrm>
          <a:prstGeom prst="rect">
            <a:avLst/>
          </a:prstGeom>
          <a:noFill/>
        </p:spPr>
        <p:txBody>
          <a:bodyPr wrap="square">
            <a:spAutoFit/>
          </a:bodyPr>
          <a:lstStyle/>
          <a:p>
            <a:r>
              <a:rPr lang="cs-CZ" sz="1600" dirty="0" err="1"/>
              <a:t>importance</a:t>
            </a:r>
            <a:r>
              <a:rPr lang="en-US" sz="1600" dirty="0"/>
              <a:t>: </a:t>
            </a:r>
          </a:p>
          <a:p>
            <a:endParaRPr lang="en-US" sz="1600" dirty="0"/>
          </a:p>
          <a:p>
            <a:r>
              <a:rPr lang="en-US" sz="1600" dirty="0"/>
              <a:t>- </a:t>
            </a:r>
            <a:r>
              <a:rPr lang="cs-CZ" sz="1600" dirty="0" err="1"/>
              <a:t>human</a:t>
            </a:r>
            <a:r>
              <a:rPr lang="cs-CZ" sz="1600" dirty="0"/>
              <a:t> </a:t>
            </a:r>
            <a:r>
              <a:rPr lang="cs-CZ" sz="1600" b="1" dirty="0" err="1"/>
              <a:t>relationships</a:t>
            </a:r>
            <a:r>
              <a:rPr lang="cs-CZ" sz="1600" dirty="0"/>
              <a:t> </a:t>
            </a:r>
            <a:r>
              <a:rPr lang="cs-CZ" sz="1600" dirty="0" err="1"/>
              <a:t>between</a:t>
            </a:r>
            <a:r>
              <a:rPr lang="cs-CZ" sz="1600" dirty="0"/>
              <a:t> </a:t>
            </a:r>
            <a:r>
              <a:rPr lang="cs-CZ" sz="1600" dirty="0" err="1"/>
              <a:t>people</a:t>
            </a:r>
            <a:r>
              <a:rPr lang="cs-CZ" sz="1600" dirty="0"/>
              <a:t> </a:t>
            </a:r>
            <a:r>
              <a:rPr lang="cs-CZ" sz="1600" dirty="0" err="1"/>
              <a:t>that</a:t>
            </a:r>
            <a:r>
              <a:rPr lang="cs-CZ" sz="1600" dirty="0"/>
              <a:t> make co-</a:t>
            </a:r>
            <a:r>
              <a:rPr lang="cs-CZ" sz="1600" dirty="0" err="1"/>
              <a:t>creation</a:t>
            </a:r>
            <a:r>
              <a:rPr lang="cs-CZ" sz="1600" dirty="0"/>
              <a:t> </a:t>
            </a:r>
            <a:r>
              <a:rPr lang="cs-CZ" sz="1600" dirty="0" err="1"/>
              <a:t>work</a:t>
            </a:r>
            <a:endParaRPr lang="cs-CZ" sz="1600" dirty="0"/>
          </a:p>
          <a:p>
            <a:r>
              <a:rPr lang="cs-CZ" sz="1600" dirty="0"/>
              <a:t>- </a:t>
            </a:r>
            <a:r>
              <a:rPr lang="cs-CZ" sz="1600" b="1" dirty="0" err="1"/>
              <a:t>time</a:t>
            </a:r>
            <a:r>
              <a:rPr lang="cs-CZ" sz="1600" dirty="0"/>
              <a:t> </a:t>
            </a:r>
            <a:r>
              <a:rPr lang="en-US" sz="1600" dirty="0"/>
              <a:t>investment </a:t>
            </a:r>
            <a:r>
              <a:rPr lang="cs-CZ" sz="1600" dirty="0" err="1"/>
              <a:t>into</a:t>
            </a:r>
            <a:r>
              <a:rPr lang="cs-CZ" sz="1600" dirty="0"/>
              <a:t> </a:t>
            </a:r>
            <a:r>
              <a:rPr lang="cs-CZ" sz="1600" dirty="0" err="1"/>
              <a:t>making</a:t>
            </a:r>
            <a:r>
              <a:rPr lang="cs-CZ" sz="1600" dirty="0"/>
              <a:t> </a:t>
            </a:r>
            <a:r>
              <a:rPr lang="cs-CZ" sz="1600" dirty="0" err="1"/>
              <a:t>those</a:t>
            </a:r>
            <a:r>
              <a:rPr lang="cs-CZ" sz="1600" dirty="0"/>
              <a:t> </a:t>
            </a:r>
            <a:r>
              <a:rPr lang="cs-CZ" sz="1600" dirty="0" err="1"/>
              <a:t>relationships</a:t>
            </a:r>
            <a:r>
              <a:rPr lang="en-US" sz="1600" dirty="0"/>
              <a:t> function</a:t>
            </a:r>
            <a:r>
              <a:rPr lang="cs-CZ" sz="1600" dirty="0"/>
              <a:t>, </a:t>
            </a:r>
            <a:r>
              <a:rPr lang="cs-CZ" sz="1600" b="1" dirty="0" err="1"/>
              <a:t>understanding</a:t>
            </a:r>
            <a:r>
              <a:rPr lang="cs-CZ" sz="1600" dirty="0"/>
              <a:t> </a:t>
            </a:r>
            <a:r>
              <a:rPr lang="cs-CZ" sz="1600" dirty="0" err="1"/>
              <a:t>people</a:t>
            </a:r>
            <a:r>
              <a:rPr lang="cs-CZ" sz="1600" dirty="0"/>
              <a:t> and </a:t>
            </a:r>
            <a:r>
              <a:rPr lang="cs-CZ" sz="1600" dirty="0" err="1"/>
              <a:t>creating</a:t>
            </a:r>
            <a:r>
              <a:rPr lang="cs-CZ" sz="1600" dirty="0"/>
              <a:t> </a:t>
            </a:r>
            <a:r>
              <a:rPr lang="en-US" sz="1600" b="1" dirty="0"/>
              <a:t>mutual </a:t>
            </a:r>
            <a:r>
              <a:rPr lang="cs-CZ" sz="1600" b="1" dirty="0"/>
              <a:t>trust</a:t>
            </a:r>
            <a:endParaRPr lang="en-US" sz="1600" b="1" dirty="0"/>
          </a:p>
        </p:txBody>
      </p:sp>
      <p:sp>
        <p:nvSpPr>
          <p:cNvPr id="10" name="Obdélník: se zakulacenými rohy 9">
            <a:extLst>
              <a:ext uri="{FF2B5EF4-FFF2-40B4-BE49-F238E27FC236}">
                <a16:creationId xmlns:a16="http://schemas.microsoft.com/office/drawing/2014/main" id="{7D50C053-23D9-B26C-C7BC-CA3756AC5B53}"/>
              </a:ext>
            </a:extLst>
          </p:cNvPr>
          <p:cNvSpPr/>
          <p:nvPr/>
        </p:nvSpPr>
        <p:spPr>
          <a:xfrm>
            <a:off x="7009190" y="4213980"/>
            <a:ext cx="4326552" cy="7288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600" dirty="0"/>
              <a:t>science </a:t>
            </a:r>
            <a:r>
              <a:rPr lang="cs-CZ" sz="1600" dirty="0" err="1"/>
              <a:t>about</a:t>
            </a:r>
            <a:r>
              <a:rPr lang="cs-CZ" sz="1600" dirty="0"/>
              <a:t> </a:t>
            </a:r>
            <a:r>
              <a:rPr lang="cs-CZ" sz="1600" dirty="0" err="1"/>
              <a:t>sustainable</a:t>
            </a:r>
            <a:r>
              <a:rPr lang="cs-CZ" sz="1600" dirty="0"/>
              <a:t> development</a:t>
            </a:r>
          </a:p>
        </p:txBody>
      </p:sp>
      <p:sp>
        <p:nvSpPr>
          <p:cNvPr id="12" name="Obdélník: se zakulacenými rohy 11">
            <a:extLst>
              <a:ext uri="{FF2B5EF4-FFF2-40B4-BE49-F238E27FC236}">
                <a16:creationId xmlns:a16="http://schemas.microsoft.com/office/drawing/2014/main" id="{15C70702-3E4B-CC83-D2FE-84E15E86A2FB}"/>
              </a:ext>
            </a:extLst>
          </p:cNvPr>
          <p:cNvSpPr/>
          <p:nvPr/>
        </p:nvSpPr>
        <p:spPr>
          <a:xfrm>
            <a:off x="4249713" y="2098363"/>
            <a:ext cx="4610718" cy="2173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600" dirty="0"/>
              <a:t>a set </a:t>
            </a:r>
            <a:r>
              <a:rPr lang="cs-CZ" sz="1600" dirty="0" err="1"/>
              <a:t>of</a:t>
            </a:r>
            <a:r>
              <a:rPr lang="cs-CZ" sz="1600" dirty="0"/>
              <a:t> </a:t>
            </a:r>
            <a:r>
              <a:rPr lang="cs-CZ" sz="1600" dirty="0" err="1"/>
              <a:t>interactive</a:t>
            </a:r>
            <a:r>
              <a:rPr lang="cs-CZ" sz="1600" dirty="0"/>
              <a:t> and </a:t>
            </a:r>
            <a:r>
              <a:rPr lang="cs-CZ" sz="1600" dirty="0" err="1"/>
              <a:t>colaborative</a:t>
            </a:r>
            <a:r>
              <a:rPr lang="cs-CZ" sz="1600" dirty="0"/>
              <a:t> </a:t>
            </a:r>
            <a:r>
              <a:rPr lang="cs-CZ" sz="1600" dirty="0" err="1"/>
              <a:t>processess</a:t>
            </a:r>
            <a:r>
              <a:rPr lang="cs-CZ" sz="1600" dirty="0"/>
              <a:t> </a:t>
            </a:r>
            <a:r>
              <a:rPr lang="cs-CZ" sz="1600" dirty="0" err="1"/>
              <a:t>involving</a:t>
            </a:r>
            <a:r>
              <a:rPr lang="cs-CZ" sz="1600" dirty="0"/>
              <a:t> diverse </a:t>
            </a:r>
            <a:r>
              <a:rPr lang="cs-CZ" sz="1600" dirty="0" err="1"/>
              <a:t>types</a:t>
            </a:r>
            <a:r>
              <a:rPr lang="cs-CZ" sz="1600" dirty="0"/>
              <a:t> </a:t>
            </a:r>
            <a:r>
              <a:rPr lang="cs-CZ" sz="1600" dirty="0" err="1"/>
              <a:t>of</a:t>
            </a:r>
            <a:r>
              <a:rPr lang="cs-CZ" sz="1600" dirty="0"/>
              <a:t> </a:t>
            </a:r>
            <a:r>
              <a:rPr lang="cs-CZ" sz="1600" dirty="0" err="1"/>
              <a:t>expertise</a:t>
            </a:r>
            <a:r>
              <a:rPr lang="cs-CZ" sz="1600" dirty="0"/>
              <a:t>, </a:t>
            </a:r>
            <a:r>
              <a:rPr lang="cs-CZ" sz="1600" dirty="0" err="1"/>
              <a:t>knowledge</a:t>
            </a:r>
            <a:r>
              <a:rPr lang="cs-CZ" sz="1600" dirty="0"/>
              <a:t> and </a:t>
            </a:r>
            <a:r>
              <a:rPr lang="cs-CZ" sz="1600" dirty="0" err="1"/>
              <a:t>actors</a:t>
            </a:r>
            <a:r>
              <a:rPr lang="cs-CZ" sz="1600" dirty="0"/>
              <a:t> </a:t>
            </a:r>
            <a:r>
              <a:rPr lang="en-US" sz="1600" dirty="0"/>
              <a:t>to produce context-specific knowledge and pathways towards a sustainable future (</a:t>
            </a:r>
            <a:r>
              <a:rPr lang="cs-CZ" sz="1600" dirty="0" err="1">
                <a:solidFill>
                  <a:srgbClr val="131313"/>
                </a:solidFill>
                <a:effectLst/>
              </a:rPr>
              <a:t>Norström</a:t>
            </a:r>
            <a:r>
              <a:rPr lang="en-US" sz="1600" dirty="0">
                <a:solidFill>
                  <a:srgbClr val="131313"/>
                </a:solidFill>
                <a:effectLst/>
              </a:rPr>
              <a:t> et al. </a:t>
            </a:r>
            <a:r>
              <a:rPr lang="en-US" sz="1600" dirty="0">
                <a:solidFill>
                  <a:srgbClr val="131313"/>
                </a:solidFill>
              </a:rPr>
              <a:t>2020)</a:t>
            </a:r>
            <a:endParaRPr lang="cs-CZ" sz="1600" dirty="0"/>
          </a:p>
        </p:txBody>
      </p:sp>
    </p:spTree>
    <p:extLst>
      <p:ext uri="{BB962C8B-B14F-4D97-AF65-F5344CB8AC3E}">
        <p14:creationId xmlns:p14="http://schemas.microsoft.com/office/powerpoint/2010/main" val="175025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pic>
        <p:nvPicPr>
          <p:cNvPr id="11" name="Obrázek 10" descr="Obsah obrázku text, Písmo, grafický design, snímek obrazovky&#10;&#10;Popis byl vytvořen automaticky">
            <a:extLst>
              <a:ext uri="{FF2B5EF4-FFF2-40B4-BE49-F238E27FC236}">
                <a16:creationId xmlns:a16="http://schemas.microsoft.com/office/drawing/2014/main" id="{FAD438B7-3954-71CB-6074-31AB177AC6F6}"/>
              </a:ext>
            </a:extLst>
          </p:cNvPr>
          <p:cNvPicPr>
            <a:picLocks noChangeAspect="1"/>
          </p:cNvPicPr>
          <p:nvPr/>
        </p:nvPicPr>
        <p:blipFill rotWithShape="1">
          <a:blip r:embed="rId6">
            <a:extLst>
              <a:ext uri="{28A0092B-C50C-407E-A947-70E740481C1C}">
                <a14:useLocalDpi xmlns:a14="http://schemas.microsoft.com/office/drawing/2010/main" val="0"/>
              </a:ext>
            </a:extLst>
          </a:blip>
          <a:srcRect t="13489" r="446" b="6824"/>
          <a:stretch/>
        </p:blipFill>
        <p:spPr>
          <a:xfrm>
            <a:off x="3506591" y="1332158"/>
            <a:ext cx="6111430" cy="4891886"/>
          </a:xfrm>
          <a:prstGeom prst="rect">
            <a:avLst/>
          </a:prstGeom>
        </p:spPr>
      </p:pic>
      <p:sp>
        <p:nvSpPr>
          <p:cNvPr id="18" name="Virsraksts 1">
            <a:extLst>
              <a:ext uri="{FF2B5EF4-FFF2-40B4-BE49-F238E27FC236}">
                <a16:creationId xmlns:a16="http://schemas.microsoft.com/office/drawing/2014/main" id="{46242224-A654-5A64-9CB5-B6237E95868F}"/>
              </a:ext>
            </a:extLst>
          </p:cNvPr>
          <p:cNvSpPr>
            <a:spLocks noGrp="1"/>
          </p:cNvSpPr>
          <p:nvPr>
            <p:ph type="title"/>
          </p:nvPr>
        </p:nvSpPr>
        <p:spPr>
          <a:xfrm>
            <a:off x="3506591" y="228804"/>
            <a:ext cx="8069899" cy="1325563"/>
          </a:xfrm>
        </p:spPr>
        <p:txBody>
          <a:bodyPr>
            <a:normAutofit/>
          </a:bodyPr>
          <a:lstStyle/>
          <a:p>
            <a:r>
              <a:rPr lang="sk-SK" sz="2800" i="1" dirty="0" err="1"/>
              <a:t>Participants</a:t>
            </a:r>
            <a:r>
              <a:rPr lang="en-US" sz="2800" i="1" dirty="0"/>
              <a:t>’ study fields – Summer school 2024</a:t>
            </a:r>
            <a:endParaRPr lang="lv-LV" sz="2800" dirty="0"/>
          </a:p>
        </p:txBody>
      </p:sp>
    </p:spTree>
    <p:extLst>
      <p:ext uri="{BB962C8B-B14F-4D97-AF65-F5344CB8AC3E}">
        <p14:creationId xmlns:p14="http://schemas.microsoft.com/office/powerpoint/2010/main" val="444777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404"/>
    </mc:Choice>
    <mc:Fallback xmlns="">
      <p:transition spd="slow" advTm="1004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937678" y="285995"/>
            <a:ext cx="7551864" cy="1325563"/>
          </a:xfrm>
        </p:spPr>
        <p:txBody>
          <a:bodyPr/>
          <a:lstStyle/>
          <a:p>
            <a:r>
              <a:rPr lang="en-US" b="1" dirty="0">
                <a:latin typeface="Source Sans Pro SemiBold"/>
                <a:cs typeface="Calibri Light"/>
              </a:rPr>
              <a:t>Participatory methods</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2231137" y="1423929"/>
            <a:ext cx="9726918" cy="3732271"/>
          </a:xfrm>
        </p:spPr>
        <p:txBody>
          <a:bodyPr>
            <a:noAutofit/>
          </a:bodyPr>
          <a:lstStyle/>
          <a:p>
            <a:pPr marL="0" indent="0" algn="just">
              <a:lnSpc>
                <a:spcPct val="110000"/>
              </a:lnSpc>
              <a:buNone/>
            </a:pPr>
            <a:r>
              <a:rPr lang="en-US" sz="1600" dirty="0"/>
              <a:t>Participation: processes in which individuals take part in project or decision-making that affects them; it is an active choice to get involved to shape the future. </a:t>
            </a:r>
            <a:r>
              <a:rPr lang="en-US" sz="1600" dirty="0">
                <a:solidFill>
                  <a:schemeClr val="tx1"/>
                </a:solidFill>
              </a:rPr>
              <a:t>Examples:</a:t>
            </a:r>
          </a:p>
          <a:p>
            <a:pPr lvl="1" algn="just">
              <a:lnSpc>
                <a:spcPct val="110000"/>
              </a:lnSpc>
            </a:pPr>
            <a:r>
              <a:rPr lang="en-GB" sz="1600" b="1" dirty="0">
                <a:solidFill>
                  <a:schemeClr val="tx1"/>
                </a:solidFill>
              </a:rPr>
              <a:t>Interviews</a:t>
            </a:r>
            <a:r>
              <a:rPr lang="en-GB" sz="1600" dirty="0">
                <a:solidFill>
                  <a:schemeClr val="tx1"/>
                </a:solidFill>
              </a:rPr>
              <a:t>- </a:t>
            </a:r>
            <a:r>
              <a:rPr lang="en-US" sz="1600" dirty="0"/>
              <a:t>in-depth about experiences, opinions and comments; suitable for getting more details (e.g. causes, connections, etc.); can contribute</a:t>
            </a:r>
            <a:r>
              <a:rPr lang="cs-CZ" sz="1600" dirty="0"/>
              <a:t> </a:t>
            </a:r>
            <a:r>
              <a:rPr lang="en-US" sz="1600" dirty="0"/>
              <a:t>to trust building</a:t>
            </a:r>
          </a:p>
          <a:p>
            <a:pPr lvl="1" algn="just">
              <a:lnSpc>
                <a:spcPct val="110000"/>
              </a:lnSpc>
            </a:pPr>
            <a:r>
              <a:rPr lang="en-US" sz="1600" b="1" dirty="0"/>
              <a:t>Focus groups - </a:t>
            </a:r>
            <a:r>
              <a:rPr lang="en-US" sz="1600" dirty="0"/>
              <a:t>moderated group discussion with participants from the target group, participants are randomly selected to ensure representativeness within the population. Suitable for getting ideas on a given topic</a:t>
            </a:r>
          </a:p>
          <a:p>
            <a:pPr lvl="1" algn="just">
              <a:lnSpc>
                <a:spcPct val="110000"/>
              </a:lnSpc>
            </a:pPr>
            <a:r>
              <a:rPr lang="en-GB" sz="1600" b="1" dirty="0">
                <a:solidFill>
                  <a:schemeClr val="tx1"/>
                </a:solidFill>
              </a:rPr>
              <a:t>Questionnaires</a:t>
            </a:r>
            <a:r>
              <a:rPr lang="en-GB" sz="1600" dirty="0">
                <a:solidFill>
                  <a:schemeClr val="tx1"/>
                </a:solidFill>
              </a:rPr>
              <a:t> – </a:t>
            </a:r>
            <a:r>
              <a:rPr lang="en-US" sz="1600" dirty="0"/>
              <a:t>to explore opinion, preferences or validate hypotheses among a larger number of members of the target group</a:t>
            </a:r>
          </a:p>
          <a:p>
            <a:pPr lvl="1" algn="just">
              <a:lnSpc>
                <a:spcPct val="110000"/>
              </a:lnSpc>
            </a:pPr>
            <a:r>
              <a:rPr lang="en-US" sz="1600" b="1" dirty="0"/>
              <a:t>Voting</a:t>
            </a:r>
            <a:r>
              <a:rPr lang="en-US" sz="1600" dirty="0"/>
              <a:t> or </a:t>
            </a:r>
            <a:r>
              <a:rPr lang="en-US" sz="1600" b="1" dirty="0"/>
              <a:t>voting questionnaires </a:t>
            </a:r>
            <a:r>
              <a:rPr lang="en-US" sz="1600" dirty="0"/>
              <a:t>- for prioritization, understanding what is important for the stakeholders</a:t>
            </a:r>
          </a:p>
          <a:p>
            <a:pPr lvl="1" algn="just">
              <a:lnSpc>
                <a:spcPct val="110000"/>
              </a:lnSpc>
            </a:pPr>
            <a:r>
              <a:rPr lang="en-US" sz="1600" b="1" dirty="0"/>
              <a:t>Workshops - </a:t>
            </a:r>
            <a:r>
              <a:rPr lang="en-US" sz="1600" dirty="0"/>
              <a:t>a meeting (personal or online) at which a group of people engage in intensive discussion and activity on a particular subject of the project</a:t>
            </a:r>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12" name="Obrázek 11" descr="Obsah obrázku kreslené, klipart&#10;&#10;Popis byl vytvořen automaticky">
            <a:extLst>
              <a:ext uri="{FF2B5EF4-FFF2-40B4-BE49-F238E27FC236}">
                <a16:creationId xmlns:a16="http://schemas.microsoft.com/office/drawing/2014/main" id="{2E5999B4-5EC5-1172-8133-744D19678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836" y="4096647"/>
            <a:ext cx="936000" cy="936000"/>
          </a:xfrm>
          <a:prstGeom prst="rect">
            <a:avLst/>
          </a:prstGeom>
        </p:spPr>
      </p:pic>
      <p:pic>
        <p:nvPicPr>
          <p:cNvPr id="14" name="Obrázek 13" descr="Obsah obrázku klipart, kreslené&#10;&#10;Popis byl vytvořen automaticky">
            <a:extLst>
              <a:ext uri="{FF2B5EF4-FFF2-40B4-BE49-F238E27FC236}">
                <a16:creationId xmlns:a16="http://schemas.microsoft.com/office/drawing/2014/main" id="{00571FE2-2AA9-A054-9C19-91A2FE899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0161" y="1950039"/>
            <a:ext cx="936000" cy="936000"/>
          </a:xfrm>
          <a:prstGeom prst="rect">
            <a:avLst/>
          </a:prstGeom>
        </p:spPr>
      </p:pic>
      <p:pic>
        <p:nvPicPr>
          <p:cNvPr id="18" name="Obrázek 17" descr="Obsah obrázku klipart, kreslené&#10;&#10;Popis byl vytvořen automaticky">
            <a:extLst>
              <a:ext uri="{FF2B5EF4-FFF2-40B4-BE49-F238E27FC236}">
                <a16:creationId xmlns:a16="http://schemas.microsoft.com/office/drawing/2014/main" id="{D7772D80-8AFF-34D9-938F-86D50BE10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70" y="2416741"/>
            <a:ext cx="936000" cy="936000"/>
          </a:xfrm>
          <a:prstGeom prst="rect">
            <a:avLst/>
          </a:prstGeom>
        </p:spPr>
      </p:pic>
      <p:pic>
        <p:nvPicPr>
          <p:cNvPr id="21" name="Obrázek 20" descr="Obsah obrázku klipart, design, ilustrace&#10;&#10;Popis byl vytvořen automaticky se střední mírou spolehlivosti">
            <a:extLst>
              <a:ext uri="{FF2B5EF4-FFF2-40B4-BE49-F238E27FC236}">
                <a16:creationId xmlns:a16="http://schemas.microsoft.com/office/drawing/2014/main" id="{2E894727-CD1F-76C1-EC8A-E3DCD261A5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3137" y="3100974"/>
            <a:ext cx="936000" cy="936000"/>
          </a:xfrm>
          <a:prstGeom prst="rect">
            <a:avLst/>
          </a:prstGeom>
        </p:spPr>
      </p:pic>
      <p:pic>
        <p:nvPicPr>
          <p:cNvPr id="23" name="Obrázek 22" descr="Obsah obrázku klipart, design, ilustrace, kreslené&#10;&#10;Popis byl vytvořen automaticky se střední mírou spolehlivosti">
            <a:extLst>
              <a:ext uri="{FF2B5EF4-FFF2-40B4-BE49-F238E27FC236}">
                <a16:creationId xmlns:a16="http://schemas.microsoft.com/office/drawing/2014/main" id="{6B46585D-E379-B4FF-A206-09B51E2CBD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373" y="3452240"/>
            <a:ext cx="936000" cy="936000"/>
          </a:xfrm>
          <a:prstGeom prst="rect">
            <a:avLst/>
          </a:prstGeom>
        </p:spPr>
      </p:pic>
      <p:pic>
        <p:nvPicPr>
          <p:cNvPr id="25" name="Obrázek 24" descr="Obsah obrázku kruh, design, klipart&#10;&#10;Popis byl vytvořen automaticky">
            <a:extLst>
              <a:ext uri="{FF2B5EF4-FFF2-40B4-BE49-F238E27FC236}">
                <a16:creationId xmlns:a16="http://schemas.microsoft.com/office/drawing/2014/main" id="{F58C1298-85F6-1786-D245-39D7C386B6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5478" y="5273950"/>
            <a:ext cx="1187386" cy="1187386"/>
          </a:xfrm>
          <a:prstGeom prst="rect">
            <a:avLst/>
          </a:prstGeom>
        </p:spPr>
      </p:pic>
      <p:sp>
        <p:nvSpPr>
          <p:cNvPr id="26" name="Content Placeholder 19">
            <a:extLst>
              <a:ext uri="{FF2B5EF4-FFF2-40B4-BE49-F238E27FC236}">
                <a16:creationId xmlns:a16="http://schemas.microsoft.com/office/drawing/2014/main" id="{66763B87-487D-E652-6F84-86A43585637C}"/>
              </a:ext>
            </a:extLst>
          </p:cNvPr>
          <p:cNvSpPr txBox="1">
            <a:spLocks/>
          </p:cNvSpPr>
          <p:nvPr/>
        </p:nvSpPr>
        <p:spPr>
          <a:xfrm>
            <a:off x="233945" y="5156200"/>
            <a:ext cx="7480191" cy="4992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n-US" sz="1600" dirty="0">
                <a:solidFill>
                  <a:srgbClr val="FF0000"/>
                </a:solidFill>
              </a:rPr>
              <a:t>When choosing only one or few methods in SER- those that allow for two-way communication are better. A personal meeting cannot be completely replaced by a questionnaire survey </a:t>
            </a:r>
          </a:p>
          <a:p>
            <a:pPr algn="just">
              <a:lnSpc>
                <a:spcPct val="110000"/>
              </a:lnSpc>
            </a:pPr>
            <a:r>
              <a:rPr lang="en-US" sz="1600" dirty="0">
                <a:solidFill>
                  <a:srgbClr val="FF0000"/>
                </a:solidFill>
              </a:rPr>
              <a:t>Interaction between different people can stimulate the emergence of new ideas, build relationships, improve communication and strengthen the whole community. </a:t>
            </a:r>
            <a:endParaRPr lang="en-US" sz="1600" dirty="0"/>
          </a:p>
        </p:txBody>
      </p:sp>
      <p:pic>
        <p:nvPicPr>
          <p:cNvPr id="28" name="Obrázek 27" descr="Obsah obrázku kreslené, symbol, klipart&#10;&#10;Popis byl vytvořen automaticky">
            <a:extLst>
              <a:ext uri="{FF2B5EF4-FFF2-40B4-BE49-F238E27FC236}">
                <a16:creationId xmlns:a16="http://schemas.microsoft.com/office/drawing/2014/main" id="{DD7EBC6B-07F3-637F-6377-436AD325A5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4206" y="5273950"/>
            <a:ext cx="1187387" cy="1187387"/>
          </a:xfrm>
          <a:prstGeom prst="rect">
            <a:avLst/>
          </a:prstGeom>
        </p:spPr>
      </p:pic>
    </p:spTree>
    <p:extLst>
      <p:ext uri="{BB962C8B-B14F-4D97-AF65-F5344CB8AC3E}">
        <p14:creationId xmlns:p14="http://schemas.microsoft.com/office/powerpoint/2010/main" val="104362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857105" y="285995"/>
            <a:ext cx="7632437" cy="1325563"/>
          </a:xfrm>
        </p:spPr>
        <p:txBody>
          <a:bodyPr>
            <a:normAutofit/>
          </a:bodyPr>
          <a:lstStyle/>
          <a:p>
            <a:r>
              <a:rPr lang="cs-CZ" b="1" dirty="0" err="1">
                <a:latin typeface="Source Sans Pro SemiBold"/>
                <a:cs typeface="Calibri Light"/>
              </a:rPr>
              <a:t>How</a:t>
            </a:r>
            <a:r>
              <a:rPr lang="cs-CZ" b="1" dirty="0">
                <a:latin typeface="Source Sans Pro SemiBold"/>
                <a:cs typeface="Calibri Light"/>
              </a:rPr>
              <a:t> to </a:t>
            </a:r>
            <a:r>
              <a:rPr lang="cs-CZ" b="1" dirty="0" err="1">
                <a:latin typeface="Source Sans Pro SemiBold"/>
                <a:cs typeface="Calibri Light"/>
              </a:rPr>
              <a:t>motivate</a:t>
            </a:r>
            <a:r>
              <a:rPr lang="cs-CZ" b="1" dirty="0">
                <a:latin typeface="Source Sans Pro SemiBold"/>
                <a:cs typeface="Calibri Light"/>
              </a:rPr>
              <a:t> </a:t>
            </a:r>
            <a:r>
              <a:rPr lang="cs-CZ" b="1" dirty="0" err="1">
                <a:latin typeface="Source Sans Pro SemiBold"/>
                <a:cs typeface="Calibri Light"/>
              </a:rPr>
              <a:t>people</a:t>
            </a:r>
            <a:r>
              <a:rPr lang="cs-CZ" b="1" dirty="0">
                <a:latin typeface="Source Sans Pro SemiBold"/>
                <a:cs typeface="Calibri Light"/>
              </a:rPr>
              <a:t> </a:t>
            </a:r>
            <a:br>
              <a:rPr lang="cs-CZ" b="1" dirty="0">
                <a:latin typeface="Source Sans Pro SemiBold"/>
                <a:cs typeface="Calibri Light"/>
              </a:rPr>
            </a:br>
            <a:r>
              <a:rPr lang="cs-CZ" b="1" dirty="0">
                <a:latin typeface="Source Sans Pro SemiBold"/>
                <a:cs typeface="Calibri Light"/>
              </a:rPr>
              <a:t>to </a:t>
            </a:r>
            <a:r>
              <a:rPr lang="cs-CZ" b="1" dirty="0" err="1">
                <a:latin typeface="Source Sans Pro SemiBold"/>
                <a:cs typeface="Calibri Light"/>
              </a:rPr>
              <a:t>participate</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1" y="1611558"/>
            <a:ext cx="9902208" cy="4580236"/>
          </a:xfrm>
        </p:spPr>
        <p:txBody>
          <a:bodyPr>
            <a:noAutofit/>
          </a:bodyPr>
          <a:lstStyle/>
          <a:p>
            <a:pPr marL="457200" lvl="1" indent="0">
              <a:buNone/>
            </a:pPr>
            <a:endParaRPr lang="en-US" sz="1400" b="0" i="0" u="none" strike="noStrike" baseline="0" dirty="0">
              <a:solidFill>
                <a:srgbClr val="000000"/>
              </a:solidFill>
            </a:endParaRPr>
          </a:p>
          <a:p>
            <a:pPr marL="457200" lvl="1" indent="0">
              <a:buNone/>
            </a:pPr>
            <a:r>
              <a:rPr lang="en-US" sz="1600" b="0" i="0" u="none" strike="noStrike" baseline="0" dirty="0">
                <a:solidFill>
                  <a:srgbClr val="000000"/>
                </a:solidFill>
              </a:rPr>
              <a:t>Participatory methods require investments (e.g. time, money, efforts) </a:t>
            </a:r>
          </a:p>
          <a:p>
            <a:pPr marL="457200" lvl="1" indent="0">
              <a:buNone/>
            </a:pPr>
            <a:r>
              <a:rPr lang="en-US" sz="1600" b="0" i="0" u="none" strike="noStrike" baseline="0" dirty="0">
                <a:solidFill>
                  <a:srgbClr val="000000"/>
                </a:solidFill>
              </a:rPr>
              <a:t>from both participants and organizers</a:t>
            </a:r>
          </a:p>
          <a:p>
            <a:pPr lvl="1"/>
            <a:endParaRPr lang="en-US" sz="1600" b="1" dirty="0"/>
          </a:p>
          <a:p>
            <a:pPr lvl="1"/>
            <a:r>
              <a:rPr lang="en-US" sz="1600" dirty="0">
                <a:solidFill>
                  <a:srgbClr val="C00000"/>
                </a:solidFill>
              </a:rPr>
              <a:t>make participation </a:t>
            </a:r>
            <a:r>
              <a:rPr lang="en-US" sz="1600" b="1" dirty="0">
                <a:solidFill>
                  <a:srgbClr val="C00000"/>
                </a:solidFill>
              </a:rPr>
              <a:t>useful </a:t>
            </a:r>
            <a:r>
              <a:rPr lang="en-US" sz="1600" dirty="0">
                <a:solidFill>
                  <a:srgbClr val="C00000"/>
                </a:solidFill>
              </a:rPr>
              <a:t>for potential participants - examine people’s motivation</a:t>
            </a:r>
          </a:p>
          <a:p>
            <a:pPr marL="1371600" lvl="3" indent="0">
              <a:buNone/>
            </a:pPr>
            <a:r>
              <a:rPr lang="en-US" sz="1600" dirty="0">
                <a:solidFill>
                  <a:srgbClr val="C00000"/>
                </a:solidFill>
              </a:rPr>
              <a:t>they may want to </a:t>
            </a:r>
            <a:r>
              <a:rPr lang="en-US" sz="1600" u="sng" dirty="0">
                <a:solidFill>
                  <a:srgbClr val="C00000"/>
                </a:solidFill>
              </a:rPr>
              <a:t>have a say </a:t>
            </a:r>
            <a:r>
              <a:rPr lang="en-US" sz="1600" dirty="0">
                <a:solidFill>
                  <a:srgbClr val="C00000"/>
                </a:solidFill>
              </a:rPr>
              <a:t>in local (regional) planning, or some issue, </a:t>
            </a:r>
          </a:p>
          <a:p>
            <a:pPr marL="1371600" lvl="3" indent="0">
              <a:buNone/>
            </a:pPr>
            <a:r>
              <a:rPr lang="en-US" sz="1600" dirty="0">
                <a:solidFill>
                  <a:srgbClr val="C00000"/>
                </a:solidFill>
              </a:rPr>
              <a:t>in policy recommendations or can also be driven by </a:t>
            </a:r>
            <a:r>
              <a:rPr lang="en-US" sz="1600" u="sng" dirty="0">
                <a:solidFill>
                  <a:srgbClr val="C00000"/>
                </a:solidFill>
              </a:rPr>
              <a:t>social reasons</a:t>
            </a:r>
            <a:r>
              <a:rPr lang="en-US" sz="1600" dirty="0">
                <a:solidFill>
                  <a:srgbClr val="C00000"/>
                </a:solidFill>
              </a:rPr>
              <a:t>: </a:t>
            </a:r>
          </a:p>
          <a:p>
            <a:pPr marL="1371600" lvl="3" indent="0">
              <a:buNone/>
            </a:pPr>
            <a:r>
              <a:rPr lang="en-US" sz="1600" dirty="0">
                <a:solidFill>
                  <a:srgbClr val="C00000"/>
                </a:solidFill>
              </a:rPr>
              <a:t>to meet other people, to network, to learn new things</a:t>
            </a:r>
            <a:endParaRPr lang="en-US" sz="1600" b="1" dirty="0">
              <a:solidFill>
                <a:srgbClr val="C00000"/>
              </a:solidFill>
            </a:endParaRPr>
          </a:p>
          <a:p>
            <a:pPr lvl="1"/>
            <a:endParaRPr lang="en-US" sz="1600" dirty="0"/>
          </a:p>
          <a:p>
            <a:pPr lvl="1"/>
            <a:r>
              <a:rPr lang="en-US" sz="1600" dirty="0">
                <a:solidFill>
                  <a:schemeClr val="accent6">
                    <a:lumMod val="50000"/>
                  </a:schemeClr>
                </a:solidFill>
              </a:rPr>
              <a:t>ensure </a:t>
            </a:r>
            <a:r>
              <a:rPr lang="en-US" sz="1600" b="1" dirty="0">
                <a:solidFill>
                  <a:schemeClr val="accent6">
                    <a:lumMod val="50000"/>
                  </a:schemeClr>
                </a:solidFill>
              </a:rPr>
              <a:t>trust</a:t>
            </a:r>
            <a:r>
              <a:rPr lang="en-US" sz="1600" dirty="0">
                <a:solidFill>
                  <a:schemeClr val="accent6">
                    <a:lumMod val="50000"/>
                  </a:schemeClr>
                </a:solidFill>
              </a:rPr>
              <a:t> - the degree to which people trust a certain project and its organizers influence</a:t>
            </a:r>
          </a:p>
          <a:p>
            <a:pPr marL="457200" lvl="1" indent="0">
              <a:buNone/>
            </a:pPr>
            <a:r>
              <a:rPr lang="en-US" sz="1600" dirty="0">
                <a:solidFill>
                  <a:schemeClr val="accent6">
                    <a:lumMod val="50000"/>
                  </a:schemeClr>
                </a:solidFill>
              </a:rPr>
              <a:t>whether they want to spend time and effort on the project</a:t>
            </a:r>
          </a:p>
          <a:p>
            <a:pPr marL="457200" lvl="1" indent="0">
              <a:buNone/>
            </a:pPr>
            <a:r>
              <a:rPr lang="en-US" sz="1600" dirty="0"/>
              <a:t>  </a:t>
            </a:r>
          </a:p>
          <a:p>
            <a:pPr lvl="1"/>
            <a:r>
              <a:rPr lang="en-US" sz="1600" dirty="0"/>
              <a:t>adapt </a:t>
            </a:r>
            <a:r>
              <a:rPr lang="en-US" sz="1600" b="1" dirty="0"/>
              <a:t>settings </a:t>
            </a:r>
            <a:r>
              <a:rPr lang="en-US" sz="1600" dirty="0"/>
              <a:t>of the meeting</a:t>
            </a:r>
          </a:p>
          <a:p>
            <a:pPr marL="457200" lvl="1" indent="0">
              <a:buNone/>
            </a:pPr>
            <a:r>
              <a:rPr lang="en-US" sz="1600" dirty="0">
                <a:solidFill>
                  <a:schemeClr val="accent4">
                    <a:lumMod val="50000"/>
                  </a:schemeClr>
                </a:solidFill>
              </a:rPr>
              <a:t>	</a:t>
            </a:r>
            <a:r>
              <a:rPr lang="en-US" sz="1600" i="1" u="sng" dirty="0">
                <a:solidFill>
                  <a:schemeClr val="accent1">
                    <a:lumMod val="75000"/>
                  </a:schemeClr>
                </a:solidFill>
              </a:rPr>
              <a:t> location </a:t>
            </a:r>
            <a:r>
              <a:rPr lang="en-US" sz="1600" i="1" dirty="0">
                <a:solidFill>
                  <a:schemeClr val="accent1">
                    <a:lumMod val="75000"/>
                  </a:schemeClr>
                </a:solidFill>
              </a:rPr>
              <a:t> - </a:t>
            </a:r>
            <a:r>
              <a:rPr lang="en-US" sz="1600" dirty="0">
                <a:solidFill>
                  <a:schemeClr val="accent1">
                    <a:lumMod val="75000"/>
                  </a:schemeClr>
                </a:solidFill>
              </a:rPr>
              <a:t>people prefer activities that are organized in their own living environment (safe space and less travel time), a way for organizers to show their willingness to truly engage</a:t>
            </a:r>
          </a:p>
          <a:p>
            <a:pPr marL="457200" lvl="1" indent="0">
              <a:buNone/>
            </a:pPr>
            <a:r>
              <a:rPr lang="en-US" sz="1600" dirty="0">
                <a:solidFill>
                  <a:schemeClr val="accent4">
                    <a:lumMod val="50000"/>
                  </a:schemeClr>
                </a:solidFill>
              </a:rPr>
              <a:t>	</a:t>
            </a:r>
            <a:r>
              <a:rPr lang="en-US" sz="1600" i="1" u="sng" dirty="0">
                <a:solidFill>
                  <a:srgbClr val="336600"/>
                </a:solidFill>
              </a:rPr>
              <a:t>duration </a:t>
            </a:r>
            <a:r>
              <a:rPr lang="en-US" sz="1600" u="sng" dirty="0">
                <a:solidFill>
                  <a:srgbClr val="336600"/>
                </a:solidFill>
              </a:rPr>
              <a:t>of an activity </a:t>
            </a:r>
            <a:r>
              <a:rPr lang="en-US" sz="1600" dirty="0">
                <a:solidFill>
                  <a:srgbClr val="336600"/>
                </a:solidFill>
              </a:rPr>
              <a:t>– adapted to project goals, the duration has implications for people’s willingness to participate, longer workshops (of halve a day or even a whole day or multiple days) generate more results for a project or for policy development yet long activities automatically attract fewer participants</a:t>
            </a:r>
            <a:endParaRPr lang="sk-SK" sz="1600" dirty="0">
              <a:solidFill>
                <a:srgbClr val="336600"/>
              </a:solidFill>
            </a:endParaRPr>
          </a:p>
          <a:p>
            <a:pPr marL="457200" lvl="1" indent="0">
              <a:buNone/>
            </a:pPr>
            <a:endParaRPr lang="en-US" sz="1400" i="1" dirty="0"/>
          </a:p>
          <a:p>
            <a:pPr marL="457200" lvl="1" indent="0">
              <a:buNone/>
            </a:pPr>
            <a:endParaRPr lang="en-US" sz="1200" dirty="0">
              <a:latin typeface="Nunito" pitchFamily="2" charset="-18"/>
            </a:endParaRPr>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4" name="Obrázek 3" descr="Obsah obrázku text, snímek obrazovky, Písmo&#10;&#10;Popis byl vytvořen automaticky">
            <a:extLst>
              <a:ext uri="{FF2B5EF4-FFF2-40B4-BE49-F238E27FC236}">
                <a16:creationId xmlns:a16="http://schemas.microsoft.com/office/drawing/2014/main" id="{2F637F1B-FDD2-8E2A-D5EB-9D25FE12A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3126" y="2189874"/>
            <a:ext cx="2756919" cy="1550767"/>
          </a:xfrm>
          <a:prstGeom prst="rect">
            <a:avLst/>
          </a:prstGeom>
        </p:spPr>
      </p:pic>
      <p:pic>
        <p:nvPicPr>
          <p:cNvPr id="6" name="Obrázek 5" descr="Obsah obrázku Barevný papír, Umělecký papír, Kreativní umění, design&#10;&#10;Popis byl vytvořen automaticky">
            <a:extLst>
              <a:ext uri="{FF2B5EF4-FFF2-40B4-BE49-F238E27FC236}">
                <a16:creationId xmlns:a16="http://schemas.microsoft.com/office/drawing/2014/main" id="{0A929AC8-5D60-3E72-0572-CAA799F18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0870" y="4584720"/>
            <a:ext cx="1323444" cy="1323444"/>
          </a:xfrm>
          <a:prstGeom prst="rect">
            <a:avLst/>
          </a:prstGeom>
        </p:spPr>
      </p:pic>
      <p:pic>
        <p:nvPicPr>
          <p:cNvPr id="8" name="Obrázek 7" descr="Obsah obrázku klipart, kreslené, ilustrace&#10;&#10;Popis byl vytvořen automaticky">
            <a:extLst>
              <a:ext uri="{FF2B5EF4-FFF2-40B4-BE49-F238E27FC236}">
                <a16:creationId xmlns:a16="http://schemas.microsoft.com/office/drawing/2014/main" id="{DC0E50BC-E279-69C1-1FDA-F21D6EA3AC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2207" y="5752024"/>
            <a:ext cx="798758" cy="798758"/>
          </a:xfrm>
          <a:prstGeom prst="rect">
            <a:avLst/>
          </a:prstGeom>
        </p:spPr>
      </p:pic>
      <p:pic>
        <p:nvPicPr>
          <p:cNvPr id="10" name="Obrázek 9" descr="Obsah obrázku symbol, logo, Grafika, design&#10;&#10;Popis byl vytvořen automaticky">
            <a:extLst>
              <a:ext uri="{FF2B5EF4-FFF2-40B4-BE49-F238E27FC236}">
                <a16:creationId xmlns:a16="http://schemas.microsoft.com/office/drawing/2014/main" id="{3F47222A-6732-0FE6-7847-E17B2E9237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0549" y="3740641"/>
            <a:ext cx="1173163" cy="1173163"/>
          </a:xfrm>
          <a:prstGeom prst="rect">
            <a:avLst/>
          </a:prstGeom>
        </p:spPr>
      </p:pic>
    </p:spTree>
    <p:extLst>
      <p:ext uri="{BB962C8B-B14F-4D97-AF65-F5344CB8AC3E}">
        <p14:creationId xmlns:p14="http://schemas.microsoft.com/office/powerpoint/2010/main" val="107925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575304" y="285995"/>
            <a:ext cx="7914238" cy="1325563"/>
          </a:xfrm>
        </p:spPr>
        <p:txBody>
          <a:bodyPr/>
          <a:lstStyle/>
          <a:p>
            <a:r>
              <a:rPr lang="en-US" b="1" dirty="0">
                <a:latin typeface="Source Sans Pro SemiBold"/>
                <a:cs typeface="Calibri Light"/>
              </a:rPr>
              <a:t>Facilitation of participatory meetings</a:t>
            </a:r>
            <a:endParaRPr lang="en-US"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sp>
        <p:nvSpPr>
          <p:cNvPr id="4" name="Satura vietturis 2">
            <a:extLst>
              <a:ext uri="{FF2B5EF4-FFF2-40B4-BE49-F238E27FC236}">
                <a16:creationId xmlns:a16="http://schemas.microsoft.com/office/drawing/2014/main" id="{F3F80E45-F7E2-0459-3E95-5EFF28FB55F3}"/>
              </a:ext>
            </a:extLst>
          </p:cNvPr>
          <p:cNvSpPr txBox="1">
            <a:spLocks/>
          </p:cNvSpPr>
          <p:nvPr/>
        </p:nvSpPr>
        <p:spPr>
          <a:xfrm>
            <a:off x="586937" y="1587364"/>
            <a:ext cx="11175077" cy="498464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b="0" dirty="0"/>
              <a:t>Facilitation - Carrying out a process of group meeting and discussion so that specific outputs, data and information are obtained in the end</a:t>
            </a:r>
          </a:p>
          <a:p>
            <a:r>
              <a:rPr lang="en-US" sz="1600" dirty="0"/>
              <a:t>FACILITATOR</a:t>
            </a:r>
          </a:p>
          <a:p>
            <a:r>
              <a:rPr lang="en-US" sz="1600" b="0" dirty="0"/>
              <a:t>- creates a </a:t>
            </a:r>
            <a:r>
              <a:rPr lang="en-US" sz="1600" dirty="0"/>
              <a:t>welcoming environment</a:t>
            </a:r>
            <a:endParaRPr lang="en-US" sz="1600" b="0" dirty="0"/>
          </a:p>
          <a:p>
            <a:r>
              <a:rPr lang="en-US" sz="1600" b="0" dirty="0"/>
              <a:t>- ensures equal </a:t>
            </a:r>
            <a:r>
              <a:rPr lang="en-US" sz="1600" dirty="0"/>
              <a:t>involvement </a:t>
            </a:r>
            <a:r>
              <a:rPr lang="en-US" sz="1600" b="0" dirty="0"/>
              <a:t>of participants</a:t>
            </a:r>
          </a:p>
          <a:p>
            <a:r>
              <a:rPr lang="en-US" sz="1600" b="0" dirty="0"/>
              <a:t>- </a:t>
            </a:r>
            <a:r>
              <a:rPr lang="en-US" sz="1600" dirty="0"/>
              <a:t>topic</a:t>
            </a:r>
            <a:r>
              <a:rPr lang="en-US" sz="1600" b="0" dirty="0"/>
              <a:t> and </a:t>
            </a:r>
            <a:r>
              <a:rPr lang="en-US" sz="1600" dirty="0"/>
              <a:t>time</a:t>
            </a:r>
            <a:r>
              <a:rPr lang="en-US" sz="1600" b="0" dirty="0"/>
              <a:t> limit</a:t>
            </a:r>
          </a:p>
          <a:p>
            <a:r>
              <a:rPr lang="en-US" sz="1600" b="0" dirty="0"/>
              <a:t>- takes a </a:t>
            </a:r>
            <a:r>
              <a:rPr lang="en-US" sz="1600" dirty="0"/>
              <a:t>neutral position</a:t>
            </a:r>
            <a:endParaRPr lang="en-US" sz="1600" b="0" dirty="0"/>
          </a:p>
          <a:p>
            <a:r>
              <a:rPr lang="en-US" sz="1600" b="0" dirty="0"/>
              <a:t>- some facilitating </a:t>
            </a:r>
            <a:r>
              <a:rPr lang="en-US" sz="1600" dirty="0"/>
              <a:t>methods</a:t>
            </a:r>
            <a:r>
              <a:rPr lang="en-US" sz="1600" b="0" dirty="0"/>
              <a:t>: icebreaker (short, fun, simple), </a:t>
            </a:r>
          </a:p>
          <a:p>
            <a:r>
              <a:rPr lang="en-US" sz="1600" b="0" dirty="0"/>
              <a:t>brainstorming, voting, etc.</a:t>
            </a:r>
          </a:p>
          <a:p>
            <a:r>
              <a:rPr lang="en-US" sz="1600" dirty="0"/>
              <a:t>MODERATOR </a:t>
            </a:r>
            <a:r>
              <a:rPr lang="en-US" sz="1600" b="0" dirty="0"/>
              <a:t>- similar to facilitation but brings his views into the discussion</a:t>
            </a:r>
          </a:p>
          <a:p>
            <a:r>
              <a:rPr lang="en-US" sz="1600" dirty="0"/>
              <a:t>RECORDER</a:t>
            </a:r>
            <a:r>
              <a:rPr lang="en-US" sz="1600" b="0" dirty="0"/>
              <a:t> – takes notes and collect data from the meeting and/or audiovisual recording </a:t>
            </a:r>
          </a:p>
          <a:p>
            <a:r>
              <a:rPr lang="en-US" sz="1600" b="0" dirty="0"/>
              <a:t>Attendance list for collecting contacts and confirming that participants agree to audiovisual recording and data processing according to the GDPR.</a:t>
            </a:r>
          </a:p>
          <a:p>
            <a:pPr lvl="1"/>
            <a:endParaRPr lang="en-US" sz="1600" dirty="0"/>
          </a:p>
        </p:txBody>
      </p:sp>
      <p:pic>
        <p:nvPicPr>
          <p:cNvPr id="7" name="Obrázek 6" descr="Obsah obrázku skica, kresba, ilustrace, klipart&#10;&#10;Popis byl vytvořen automaticky">
            <a:extLst>
              <a:ext uri="{FF2B5EF4-FFF2-40B4-BE49-F238E27FC236}">
                <a16:creationId xmlns:a16="http://schemas.microsoft.com/office/drawing/2014/main" id="{F1F82512-C8C4-DE68-F810-D70C67E4A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032" y="2566627"/>
            <a:ext cx="3900782" cy="2600521"/>
          </a:xfrm>
          <a:prstGeom prst="rect">
            <a:avLst/>
          </a:prstGeom>
        </p:spPr>
      </p:pic>
    </p:spTree>
    <p:extLst>
      <p:ext uri="{BB962C8B-B14F-4D97-AF65-F5344CB8AC3E}">
        <p14:creationId xmlns:p14="http://schemas.microsoft.com/office/powerpoint/2010/main" val="407893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593592" y="285995"/>
            <a:ext cx="7895950" cy="1325563"/>
          </a:xfrm>
        </p:spPr>
        <p:txBody>
          <a:bodyPr/>
          <a:lstStyle/>
          <a:p>
            <a:r>
              <a:rPr lang="en-US" b="1" dirty="0">
                <a:latin typeface="Source Sans Pro SemiBold"/>
                <a:cs typeface="Calibri Light"/>
              </a:rPr>
              <a:t>Participatory </a:t>
            </a:r>
            <a:r>
              <a:rPr lang="sk-SK" b="1" dirty="0" err="1">
                <a:latin typeface="Source Sans Pro SemiBold"/>
                <a:cs typeface="Calibri Light"/>
              </a:rPr>
              <a:t>methods</a:t>
            </a:r>
            <a:r>
              <a:rPr lang="sk-SK" b="1" dirty="0">
                <a:latin typeface="Source Sans Pro SemiBold"/>
                <a:cs typeface="Calibri Light"/>
              </a:rPr>
              <a:t> – </a:t>
            </a:r>
            <a:r>
              <a:rPr lang="en-US" sz="4400" dirty="0"/>
              <a:t>Online meeting tools</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3692989" y="1585836"/>
            <a:ext cx="4727448" cy="4580236"/>
          </a:xfrm>
        </p:spPr>
        <p:txBody>
          <a:bodyPr>
            <a:normAutofit fontScale="92500" lnSpcReduction="10000"/>
          </a:bodyPr>
          <a:lstStyle/>
          <a:p>
            <a:endParaRPr lang="en-US" sz="800" dirty="0"/>
          </a:p>
          <a:p>
            <a:pPr marL="0" indent="0">
              <a:buNone/>
            </a:pPr>
            <a:r>
              <a:rPr lang="en-US" sz="1500" dirty="0"/>
              <a:t>Online meeting tools - </a:t>
            </a:r>
            <a:r>
              <a:rPr lang="cs-CZ" sz="1500" dirty="0"/>
              <a:t>Real-</a:t>
            </a:r>
            <a:r>
              <a:rPr lang="cs-CZ" sz="1500" dirty="0" err="1"/>
              <a:t>time</a:t>
            </a:r>
            <a:r>
              <a:rPr lang="cs-CZ" sz="1500" dirty="0"/>
              <a:t> </a:t>
            </a:r>
            <a:r>
              <a:rPr lang="cs-CZ" sz="1500" dirty="0" err="1"/>
              <a:t>collaboration</a:t>
            </a:r>
            <a:r>
              <a:rPr lang="en-US" sz="1500" dirty="0"/>
              <a:t> </a:t>
            </a:r>
          </a:p>
          <a:p>
            <a:endParaRPr lang="en-US" sz="1500" dirty="0"/>
          </a:p>
          <a:p>
            <a:r>
              <a:rPr lang="en-US" sz="1500" dirty="0" err="1"/>
              <a:t>Googlemeet</a:t>
            </a:r>
            <a:r>
              <a:rPr lang="en-US" sz="1500" dirty="0"/>
              <a:t>, Microsoft Teams: Collaboration in the Microsoft Ecosystem – video conferencing and screen sharing</a:t>
            </a:r>
          </a:p>
          <a:p>
            <a:pPr marL="0" indent="0">
              <a:buNone/>
            </a:pPr>
            <a:endParaRPr lang="en-US" sz="1500" dirty="0"/>
          </a:p>
          <a:p>
            <a:r>
              <a:rPr lang="en-US" sz="1500" dirty="0" err="1"/>
              <a:t>Mentimeter</a:t>
            </a:r>
            <a:r>
              <a:rPr lang="en-US" sz="1500" dirty="0"/>
              <a:t> - </a:t>
            </a:r>
            <a:r>
              <a:rPr lang="cs-CZ" sz="1500" dirty="0" err="1"/>
              <a:t>tool</a:t>
            </a:r>
            <a:r>
              <a:rPr lang="cs-CZ" sz="1500" dirty="0"/>
              <a:t> </a:t>
            </a:r>
            <a:r>
              <a:rPr lang="cs-CZ" sz="1500" dirty="0" err="1"/>
              <a:t>for</a:t>
            </a:r>
            <a:r>
              <a:rPr lang="cs-CZ" sz="1500" dirty="0"/>
              <a:t> meeting </a:t>
            </a:r>
            <a:r>
              <a:rPr lang="cs-CZ" sz="1500" dirty="0" err="1"/>
              <a:t>engagement</a:t>
            </a:r>
            <a:r>
              <a:rPr lang="en-US" sz="1500" dirty="0"/>
              <a:t> - </a:t>
            </a:r>
            <a:r>
              <a:rPr lang="cs-CZ" sz="1500" dirty="0"/>
              <a:t>Real-</a:t>
            </a:r>
            <a:r>
              <a:rPr lang="cs-CZ" sz="1500" dirty="0" err="1"/>
              <a:t>time</a:t>
            </a:r>
            <a:r>
              <a:rPr lang="cs-CZ" sz="1500" dirty="0"/>
              <a:t> feedback and </a:t>
            </a:r>
            <a:r>
              <a:rPr lang="cs-CZ" sz="1500" dirty="0" err="1"/>
              <a:t>surveys</a:t>
            </a:r>
            <a:endParaRPr lang="en-US" sz="1500" dirty="0"/>
          </a:p>
          <a:p>
            <a:endParaRPr lang="en-US" sz="1500" dirty="0"/>
          </a:p>
          <a:p>
            <a:r>
              <a:rPr lang="en-US" sz="1500" dirty="0"/>
              <a:t>Miro, </a:t>
            </a:r>
            <a:r>
              <a:rPr lang="en-US" sz="1500" dirty="0" err="1"/>
              <a:t>Jamboard</a:t>
            </a:r>
            <a:r>
              <a:rPr lang="en-US" sz="1500" dirty="0"/>
              <a:t> – Google digital whiteboards - collaboration in real time</a:t>
            </a:r>
          </a:p>
          <a:p>
            <a:endParaRPr lang="en-US" sz="1500" dirty="0"/>
          </a:p>
          <a:p>
            <a:r>
              <a:rPr lang="en-US" sz="1500" dirty="0"/>
              <a:t>Zoom / time restrictions / Breakout rooms for group discussions</a:t>
            </a:r>
          </a:p>
          <a:p>
            <a:endParaRPr lang="en-US" sz="1500" dirty="0"/>
          </a:p>
          <a:p>
            <a:r>
              <a:rPr lang="en-US" sz="1500" dirty="0"/>
              <a:t>….others</a:t>
            </a:r>
          </a:p>
        </p:txBody>
      </p:sp>
      <p:pic>
        <p:nvPicPr>
          <p:cNvPr id="3" name="Picture 2" descr="Icon&#10;&#10;Description automatically generated">
            <a:extLst>
              <a:ext uri="{FF2B5EF4-FFF2-40B4-BE49-F238E27FC236}">
                <a16:creationId xmlns:a16="http://schemas.microsoft.com/office/drawing/2014/main" id="{E22EAEEE-5538-F222-B259-F2D81684E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8298"/>
            <a:ext cx="2877435" cy="10564137"/>
          </a:xfrm>
          <a:prstGeom prst="rect">
            <a:avLst/>
          </a:prstGeom>
        </p:spPr>
      </p:pic>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9" name="Obrázek 8" descr="Obsah obrázku text, snímek obrazovky, software, Počítačová ikona&#10;&#10;Popis byl vytvořen automaticky">
            <a:extLst>
              <a:ext uri="{FF2B5EF4-FFF2-40B4-BE49-F238E27FC236}">
                <a16:creationId xmlns:a16="http://schemas.microsoft.com/office/drawing/2014/main" id="{5532B0BD-66AC-9E4E-9A55-C2F0B92287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200" r="5530" b="6477"/>
          <a:stretch/>
        </p:blipFill>
        <p:spPr>
          <a:xfrm>
            <a:off x="8743897" y="1683398"/>
            <a:ext cx="2745645" cy="1540752"/>
          </a:xfrm>
          <a:prstGeom prst="rect">
            <a:avLst/>
          </a:prstGeom>
        </p:spPr>
      </p:pic>
      <p:pic>
        <p:nvPicPr>
          <p:cNvPr id="11" name="Obrázek 10" descr="Obsah obrázku text, Písmo, design&#10;&#10;Popis byl vytvořen automaticky">
            <a:extLst>
              <a:ext uri="{FF2B5EF4-FFF2-40B4-BE49-F238E27FC236}">
                <a16:creationId xmlns:a16="http://schemas.microsoft.com/office/drawing/2014/main" id="{768DC2FC-247D-44B3-EDDC-7142048936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3897" y="3114422"/>
            <a:ext cx="2994766" cy="1770992"/>
          </a:xfrm>
          <a:prstGeom prst="rect">
            <a:avLst/>
          </a:prstGeom>
        </p:spPr>
      </p:pic>
      <p:pic>
        <p:nvPicPr>
          <p:cNvPr id="13" name="Obrázek 12" descr="Obsah obrázku text, snímek obrazovky, Písmo&#10;&#10;Popis byl vytvořen automaticky">
            <a:extLst>
              <a:ext uri="{FF2B5EF4-FFF2-40B4-BE49-F238E27FC236}">
                <a16:creationId xmlns:a16="http://schemas.microsoft.com/office/drawing/2014/main" id="{216D68C3-A872-7AF2-A106-BDBE84000E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9116" y="4995142"/>
            <a:ext cx="2624328" cy="1418743"/>
          </a:xfrm>
          <a:prstGeom prst="rect">
            <a:avLst/>
          </a:prstGeom>
        </p:spPr>
      </p:pic>
    </p:spTree>
    <p:extLst>
      <p:ext uri="{BB962C8B-B14F-4D97-AF65-F5344CB8AC3E}">
        <p14:creationId xmlns:p14="http://schemas.microsoft.com/office/powerpoint/2010/main" val="201359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1">
            <a:extLst>
              <a:ext uri="{FF2B5EF4-FFF2-40B4-BE49-F238E27FC236}">
                <a16:creationId xmlns:a16="http://schemas.microsoft.com/office/drawing/2014/main" id="{67CA4EC1-E741-503F-1516-6BFAE4CC1564}"/>
              </a:ext>
            </a:extLst>
          </p:cNvPr>
          <p:cNvSpPr>
            <a:spLocks noGrp="1"/>
          </p:cNvSpPr>
          <p:nvPr>
            <p:ph type="title" idx="4294967295"/>
          </p:nvPr>
        </p:nvSpPr>
        <p:spPr>
          <a:xfrm>
            <a:off x="0" y="1285875"/>
            <a:ext cx="3455988" cy="806450"/>
          </a:xfrm>
        </p:spPr>
        <p:txBody>
          <a:bodyPr>
            <a:normAutofit/>
          </a:bodyPr>
          <a:lstStyle/>
          <a:p>
            <a:r>
              <a:rPr lang="lv-LV" sz="4800" b="1" spc="300" dirty="0">
                <a:latin typeface="Source Sans Pro ExtraLight" panose="020B0303030403020204" pitchFamily="34" charset="0"/>
                <a:ea typeface="Source Sans Pro ExtraLight" panose="020B0303030403020204" pitchFamily="34" charset="0"/>
                <a:cs typeface="Calibri Light"/>
              </a:rPr>
              <a:t>THANK YOU</a:t>
            </a:r>
            <a:endParaRPr lang="lv-LV" sz="4800" spc="300" dirty="0">
              <a:latin typeface="Source Sans Pro ExtraLight" panose="020B0303030403020204" pitchFamily="34" charset="0"/>
              <a:ea typeface="Source Sans Pro ExtraLight" panose="020B0303030403020204" pitchFamily="34" charset="0"/>
            </a:endParaRPr>
          </a:p>
        </p:txBody>
      </p:sp>
      <p:pic>
        <p:nvPicPr>
          <p:cNvPr id="1026" name="Picture 2">
            <a:extLst>
              <a:ext uri="{FF2B5EF4-FFF2-40B4-BE49-F238E27FC236}">
                <a16:creationId xmlns:a16="http://schemas.microsoft.com/office/drawing/2014/main" id="{AA7E214E-0A2B-FA55-6868-2C676B9A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44" y="4403503"/>
            <a:ext cx="4953000" cy="182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Zástupný obsah 3">
            <a:extLst>
              <a:ext uri="{FF2B5EF4-FFF2-40B4-BE49-F238E27FC236}">
                <a16:creationId xmlns:a16="http://schemas.microsoft.com/office/drawing/2014/main" id="{10767206-B9CB-AEF3-86A9-B167BF880EE2}"/>
              </a:ext>
            </a:extLst>
          </p:cNvPr>
          <p:cNvGraphicFramePr>
            <a:graphicFrameLocks noGrp="1"/>
          </p:cNvGraphicFramePr>
          <p:nvPr/>
        </p:nvGraphicFramePr>
        <p:xfrm>
          <a:off x="-563710" y="2381135"/>
          <a:ext cx="10270066" cy="1733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87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156EA41-7A34-AB6B-D88C-DA9CE2D7868F}"/>
              </a:ext>
            </a:extLst>
          </p:cNvPr>
          <p:cNvPicPr>
            <a:picLocks noChangeAspect="1"/>
          </p:cNvPicPr>
          <p:nvPr/>
        </p:nvPicPr>
        <p:blipFill rotWithShape="1">
          <a:blip r:embed="rId3"/>
          <a:srcRect l="3129" t="18957" r="4552" b="9076"/>
          <a:stretch/>
        </p:blipFill>
        <p:spPr>
          <a:xfrm>
            <a:off x="1243521" y="1292251"/>
            <a:ext cx="10783379" cy="5253862"/>
          </a:xfrm>
          <a:prstGeom prst="rect">
            <a:avLst/>
          </a:prstGeom>
        </p:spPr>
      </p:pic>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sp>
        <p:nvSpPr>
          <p:cNvPr id="7" name="Virsraksts 1">
            <a:extLst>
              <a:ext uri="{FF2B5EF4-FFF2-40B4-BE49-F238E27FC236}">
                <a16:creationId xmlns:a16="http://schemas.microsoft.com/office/drawing/2014/main" id="{072575FF-0318-E865-5A93-E6E010AF2EFA}"/>
              </a:ext>
            </a:extLst>
          </p:cNvPr>
          <p:cNvSpPr>
            <a:spLocks noGrp="1"/>
          </p:cNvSpPr>
          <p:nvPr>
            <p:ph type="title"/>
          </p:nvPr>
        </p:nvSpPr>
        <p:spPr>
          <a:xfrm>
            <a:off x="3506591" y="228804"/>
            <a:ext cx="8069899" cy="1325563"/>
          </a:xfrm>
        </p:spPr>
        <p:txBody>
          <a:bodyPr>
            <a:normAutofit/>
          </a:bodyPr>
          <a:lstStyle/>
          <a:p>
            <a:r>
              <a:rPr lang="en-US" sz="2800" i="1" dirty="0"/>
              <a:t>Previous responses - online Spring School 2024</a:t>
            </a:r>
            <a:endParaRPr lang="lv-LV" sz="2800" dirty="0"/>
          </a:p>
        </p:txBody>
      </p:sp>
    </p:spTree>
    <p:extLst>
      <p:ext uri="{BB962C8B-B14F-4D97-AF65-F5344CB8AC3E}">
        <p14:creationId xmlns:p14="http://schemas.microsoft.com/office/powerpoint/2010/main" val="365768980"/>
      </p:ext>
    </p:extLst>
  </p:cSld>
  <p:clrMapOvr>
    <a:masterClrMapping/>
  </p:clrMapOvr>
  <mc:AlternateContent xmlns:mc="http://schemas.openxmlformats.org/markup-compatibility/2006" xmlns:p14="http://schemas.microsoft.com/office/powerpoint/2010/main">
    <mc:Choice Requires="p14">
      <p:transition spd="slow" p14:dur="2000" advTm="302723"/>
    </mc:Choice>
    <mc:Fallback xmlns="">
      <p:transition spd="slow" advTm="30272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506591" y="228804"/>
            <a:ext cx="8069899" cy="1325563"/>
          </a:xfrm>
        </p:spPr>
        <p:txBody>
          <a:bodyPr>
            <a:normAutofit/>
          </a:bodyPr>
          <a:lstStyle/>
          <a:p>
            <a:r>
              <a:rPr lang="en-US" sz="2800" dirty="0"/>
              <a:t>Insights about what we learned during the 1</a:t>
            </a:r>
            <a:r>
              <a:rPr lang="en-US" sz="2800" baseline="30000" dirty="0"/>
              <a:t>st</a:t>
            </a:r>
            <a:r>
              <a:rPr lang="en-US" sz="2800" dirty="0"/>
              <a:t> day of the Spring School</a:t>
            </a:r>
            <a:endParaRPr lang="lv-LV" sz="2800"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pic>
        <p:nvPicPr>
          <p:cNvPr id="4" name="Obrázek 3">
            <a:extLst>
              <a:ext uri="{FF2B5EF4-FFF2-40B4-BE49-F238E27FC236}">
                <a16:creationId xmlns:a16="http://schemas.microsoft.com/office/drawing/2014/main" id="{F71F390D-7EC4-C861-F602-DD8BC6F35596}"/>
              </a:ext>
            </a:extLst>
          </p:cNvPr>
          <p:cNvPicPr>
            <a:picLocks noChangeAspect="1"/>
          </p:cNvPicPr>
          <p:nvPr/>
        </p:nvPicPr>
        <p:blipFill rotWithShape="1">
          <a:blip r:embed="rId5"/>
          <a:srcRect l="38494" t="36465" r="17591" b="19492"/>
          <a:stretch/>
        </p:blipFill>
        <p:spPr>
          <a:xfrm>
            <a:off x="5983381" y="2898463"/>
            <a:ext cx="6052338" cy="3414202"/>
          </a:xfrm>
          <a:prstGeom prst="rect">
            <a:avLst/>
          </a:prstGeom>
        </p:spPr>
      </p:pic>
      <p:pic>
        <p:nvPicPr>
          <p:cNvPr id="8" name="Obrázek 7">
            <a:extLst>
              <a:ext uri="{FF2B5EF4-FFF2-40B4-BE49-F238E27FC236}">
                <a16:creationId xmlns:a16="http://schemas.microsoft.com/office/drawing/2014/main" id="{397DB2D1-A704-2C79-FDC4-057B055BC0D2}"/>
              </a:ext>
            </a:extLst>
          </p:cNvPr>
          <p:cNvPicPr>
            <a:picLocks noChangeAspect="1"/>
          </p:cNvPicPr>
          <p:nvPr/>
        </p:nvPicPr>
        <p:blipFill rotWithShape="1">
          <a:blip r:embed="rId6"/>
          <a:srcRect l="32801" t="35342" r="16957" b="15020"/>
          <a:stretch/>
        </p:blipFill>
        <p:spPr>
          <a:xfrm>
            <a:off x="124398" y="1842230"/>
            <a:ext cx="5817827" cy="3233289"/>
          </a:xfrm>
          <a:prstGeom prst="rect">
            <a:avLst/>
          </a:prstGeom>
        </p:spPr>
      </p:pic>
      <p:sp>
        <p:nvSpPr>
          <p:cNvPr id="7" name="TextovéPole 6">
            <a:extLst>
              <a:ext uri="{FF2B5EF4-FFF2-40B4-BE49-F238E27FC236}">
                <a16:creationId xmlns:a16="http://schemas.microsoft.com/office/drawing/2014/main" id="{5A17946F-90EC-D583-5C3A-D1F1FCC0E529}"/>
              </a:ext>
            </a:extLst>
          </p:cNvPr>
          <p:cNvSpPr txBox="1"/>
          <p:nvPr/>
        </p:nvSpPr>
        <p:spPr>
          <a:xfrm>
            <a:off x="287179" y="1758447"/>
            <a:ext cx="1850094" cy="923330"/>
          </a:xfrm>
          <a:prstGeom prst="rect">
            <a:avLst/>
          </a:prstGeom>
          <a:solidFill>
            <a:srgbClr val="FFC000"/>
          </a:solidFill>
        </p:spPr>
        <p:txBody>
          <a:bodyPr wrap="square">
            <a:spAutoFit/>
          </a:bodyPr>
          <a:lstStyle/>
          <a:p>
            <a:r>
              <a:rPr lang="en-US" b="1" dirty="0"/>
              <a:t>science communication  </a:t>
            </a:r>
          </a:p>
          <a:p>
            <a:r>
              <a:rPr lang="en-US" dirty="0"/>
              <a:t>- is important</a:t>
            </a:r>
          </a:p>
        </p:txBody>
      </p:sp>
    </p:spTree>
    <p:extLst>
      <p:ext uri="{BB962C8B-B14F-4D97-AF65-F5344CB8AC3E}">
        <p14:creationId xmlns:p14="http://schemas.microsoft.com/office/powerpoint/2010/main" val="346803112"/>
      </p:ext>
    </p:extLst>
  </p:cSld>
  <p:clrMapOvr>
    <a:masterClrMapping/>
  </p:clrMapOvr>
  <mc:AlternateContent xmlns:mc="http://schemas.openxmlformats.org/markup-compatibility/2006" xmlns:p14="http://schemas.microsoft.com/office/powerpoint/2010/main">
    <mc:Choice Requires="p14">
      <p:transition spd="slow" p14:dur="2000" advTm="302723"/>
    </mc:Choice>
    <mc:Fallback xmlns="">
      <p:transition spd="slow" advTm="30272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84533" y="203117"/>
            <a:ext cx="7908371" cy="1325563"/>
          </a:xfrm>
        </p:spPr>
        <p:txBody>
          <a:bodyPr>
            <a:normAutofit/>
          </a:bodyPr>
          <a:lstStyle/>
          <a:p>
            <a:r>
              <a:rPr lang="en-US" i="1" dirty="0" err="1"/>
              <a:t>T</a:t>
            </a:r>
            <a:r>
              <a:rPr lang="en-US" sz="4400" i="1" dirty="0" err="1"/>
              <a:t>ransdisciplinarity</a:t>
            </a:r>
            <a:r>
              <a:rPr lang="en-US" sz="4400" i="1" dirty="0"/>
              <a:t> – 7 principles</a:t>
            </a:r>
            <a:endParaRPr lang="lv-LV"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sp>
        <p:nvSpPr>
          <p:cNvPr id="4" name="TextovéPole 3">
            <a:extLst>
              <a:ext uri="{FF2B5EF4-FFF2-40B4-BE49-F238E27FC236}">
                <a16:creationId xmlns:a16="http://schemas.microsoft.com/office/drawing/2014/main" id="{3DA37EF4-A9F7-49A8-B3DB-7D78B3ED1D58}"/>
              </a:ext>
            </a:extLst>
          </p:cNvPr>
          <p:cNvSpPr txBox="1"/>
          <p:nvPr/>
        </p:nvSpPr>
        <p:spPr>
          <a:xfrm>
            <a:off x="190500" y="1611558"/>
            <a:ext cx="12001500" cy="4985980"/>
          </a:xfrm>
          <a:prstGeom prst="rect">
            <a:avLst/>
          </a:prstGeom>
          <a:noFill/>
        </p:spPr>
        <p:txBody>
          <a:bodyPr wrap="square">
            <a:spAutoFit/>
          </a:bodyPr>
          <a:lstStyle/>
          <a:p>
            <a:pPr>
              <a:buFont typeface="+mj-lt"/>
              <a:buAutoNum type="arabicPeriod"/>
            </a:pPr>
            <a:r>
              <a:rPr lang="en-US" sz="2000" dirty="0"/>
              <a:t>Transdisciplinary research is best applied to complex problems.</a:t>
            </a:r>
          </a:p>
          <a:p>
            <a:pPr>
              <a:buFont typeface="+mj-lt"/>
              <a:buAutoNum type="arabicPeriod"/>
            </a:pPr>
            <a:endParaRPr lang="en-US" sz="2000" dirty="0"/>
          </a:p>
          <a:p>
            <a:pPr>
              <a:buFont typeface="+mj-lt"/>
              <a:buAutoNum type="arabicPeriod"/>
            </a:pPr>
            <a:r>
              <a:rPr lang="en-US" sz="2000" dirty="0"/>
              <a:t>Transdisciplinary research is place-based.</a:t>
            </a:r>
          </a:p>
          <a:p>
            <a:pPr>
              <a:buFont typeface="+mj-lt"/>
              <a:buAutoNum type="arabicPeriod"/>
            </a:pPr>
            <a:endParaRPr lang="en-US" sz="2000" dirty="0"/>
          </a:p>
          <a:p>
            <a:pPr>
              <a:buFont typeface="+mj-lt"/>
              <a:buAutoNum type="arabicPeriod"/>
            </a:pPr>
            <a:r>
              <a:rPr lang="en-US" sz="2000" dirty="0"/>
              <a:t>Transdisciplinary research is time intensive.</a:t>
            </a:r>
          </a:p>
          <a:p>
            <a:pPr>
              <a:buFont typeface="+mj-lt"/>
              <a:buAutoNum type="arabicPeriod"/>
            </a:pPr>
            <a:endParaRPr lang="en-US" sz="2000" dirty="0"/>
          </a:p>
          <a:p>
            <a:pPr>
              <a:buFont typeface="+mj-lt"/>
              <a:buAutoNum type="arabicPeriod"/>
            </a:pPr>
            <a:r>
              <a:rPr lang="en-US" sz="2000" dirty="0"/>
              <a:t>The term 'transdisciplinary' relates more to academia than to research partners (sometimes called stakeholders).</a:t>
            </a:r>
          </a:p>
          <a:p>
            <a:pPr>
              <a:buFont typeface="+mj-lt"/>
              <a:buAutoNum type="arabicPeriod"/>
            </a:pPr>
            <a:endParaRPr lang="en-US" sz="2000" dirty="0"/>
          </a:p>
          <a:p>
            <a:pPr>
              <a:buFont typeface="+mj-lt"/>
              <a:buAutoNum type="arabicPeriod"/>
            </a:pPr>
            <a:r>
              <a:rPr lang="en-US" sz="2000" dirty="0"/>
              <a:t>Transdisciplinary research requires well-developed leadership skills.</a:t>
            </a:r>
          </a:p>
          <a:p>
            <a:pPr>
              <a:buFont typeface="+mj-lt"/>
              <a:buAutoNum type="arabicPeriod"/>
            </a:pPr>
            <a:endParaRPr lang="en-US" sz="2000" dirty="0"/>
          </a:p>
          <a:p>
            <a:pPr>
              <a:buFont typeface="+mj-lt"/>
              <a:buAutoNum type="arabicPeriod"/>
            </a:pPr>
            <a:r>
              <a:rPr lang="en-US" sz="2000" dirty="0"/>
              <a:t>Transdisciplinary research is intensely collaborative.</a:t>
            </a:r>
          </a:p>
          <a:p>
            <a:pPr>
              <a:buFont typeface="+mj-lt"/>
              <a:buAutoNum type="arabicPeriod"/>
            </a:pPr>
            <a:endParaRPr lang="en-US" sz="2000" dirty="0"/>
          </a:p>
          <a:p>
            <a:pPr>
              <a:buFont typeface="+mj-lt"/>
              <a:buAutoNum type="arabicPeriod"/>
            </a:pPr>
            <a:r>
              <a:rPr lang="en-US" sz="2000" dirty="0"/>
              <a:t>Transdisciplinary research merges multiple knowledge streams and different value systems to create new knowledge.</a:t>
            </a:r>
          </a:p>
          <a:p>
            <a:pPr>
              <a:buFont typeface="+mj-lt"/>
              <a:buAutoNum type="arabicPeriod"/>
            </a:pPr>
            <a:endParaRPr lang="en-US" sz="2000" dirty="0"/>
          </a:p>
          <a:p>
            <a:r>
              <a:rPr lang="en-US" dirty="0"/>
              <a:t>(Dennison 2017 - Transdisciplinary literacy: Seven principles that help define transdisciplinary research)</a:t>
            </a:r>
          </a:p>
        </p:txBody>
      </p:sp>
    </p:spTree>
    <p:extLst>
      <p:ext uri="{BB962C8B-B14F-4D97-AF65-F5344CB8AC3E}">
        <p14:creationId xmlns:p14="http://schemas.microsoft.com/office/powerpoint/2010/main" val="1979095561"/>
      </p:ext>
    </p:extLst>
  </p:cSld>
  <p:clrMapOvr>
    <a:masterClrMapping/>
  </p:clrMapOvr>
  <mc:AlternateContent xmlns:mc="http://schemas.openxmlformats.org/markup-compatibility/2006" xmlns:p14="http://schemas.microsoft.com/office/powerpoint/2010/main">
    <mc:Choice Requires="p14">
      <p:transition spd="slow" p14:dur="2000" advTm="302723"/>
    </mc:Choice>
    <mc:Fallback xmlns="">
      <p:transition spd="slow" advTm="30272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520440" y="285995"/>
            <a:ext cx="7969102" cy="1325563"/>
          </a:xfrm>
        </p:spPr>
        <p:txBody>
          <a:bodyPr/>
          <a:lstStyle/>
          <a:p>
            <a:r>
              <a:rPr lang="en-US" b="1" dirty="0">
                <a:latin typeface="Source Sans Pro SemiBold"/>
                <a:cs typeface="Calibri Light"/>
              </a:rPr>
              <a:t>Participatory </a:t>
            </a:r>
            <a:r>
              <a:rPr lang="sk-SK" b="1" dirty="0" err="1">
                <a:latin typeface="Source Sans Pro SemiBold"/>
                <a:cs typeface="Calibri Light"/>
              </a:rPr>
              <a:t>methods</a:t>
            </a:r>
            <a:r>
              <a:rPr lang="sk-SK" b="1" dirty="0">
                <a:latin typeface="Source Sans Pro SemiBold"/>
                <a:cs typeface="Calibri Light"/>
              </a:rPr>
              <a:t> – </a:t>
            </a:r>
            <a:r>
              <a:rPr lang="en-US" b="1" dirty="0">
                <a:latin typeface="Source Sans Pro SemiBold"/>
                <a:cs typeface="Calibri Light"/>
              </a:rPr>
              <a:t>group meetings</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3355848" y="1502967"/>
            <a:ext cx="8583784" cy="4580236"/>
          </a:xfrm>
        </p:spPr>
        <p:txBody>
          <a:bodyPr>
            <a:normAutofit fontScale="92500"/>
          </a:bodyPr>
          <a:lstStyle/>
          <a:p>
            <a:endParaRPr lang="en-US" sz="800"/>
          </a:p>
          <a:p>
            <a:r>
              <a:rPr lang="en-US" sz="1500" dirty="0"/>
              <a:t>Participatory PLAN - formulate analysis questions, discussion topics, workshop (s) assignments </a:t>
            </a:r>
          </a:p>
          <a:p>
            <a:pPr marL="0" indent="0">
              <a:buNone/>
            </a:pPr>
            <a:r>
              <a:rPr lang="en-US" sz="1500" b="0" i="0" u="none" strike="noStrike" baseline="0" dirty="0">
                <a:solidFill>
                  <a:srgbClr val="000000"/>
                </a:solidFill>
              </a:rPr>
              <a:t>	prepare meeting structure </a:t>
            </a:r>
            <a:r>
              <a:rPr lang="en-US" sz="1500" dirty="0"/>
              <a:t>– opening, icebreaker, activity1 (introduction, debrief), break, activity 2, closing section (reflection; feedback and closing)</a:t>
            </a:r>
          </a:p>
          <a:p>
            <a:r>
              <a:rPr lang="en-US" sz="1500" dirty="0"/>
              <a:t>All target groups should be sufficiently represented</a:t>
            </a:r>
          </a:p>
          <a:p>
            <a:r>
              <a:rPr lang="en-US" sz="1500" dirty="0"/>
              <a:t>Communication:</a:t>
            </a:r>
          </a:p>
          <a:p>
            <a:pPr marL="0" indent="0">
              <a:buNone/>
            </a:pPr>
            <a:r>
              <a:rPr lang="en-US" sz="1500" dirty="0"/>
              <a:t>	motivation for participation - different groups - in different ways</a:t>
            </a:r>
          </a:p>
          <a:p>
            <a:pPr marL="0" indent="0">
              <a:buNone/>
            </a:pPr>
            <a:r>
              <a:rPr lang="en-US" sz="1500" dirty="0"/>
              <a:t>	clearly explain the purpose of participation and its possible limits (to avoid unfulfilled expectations) </a:t>
            </a:r>
          </a:p>
          <a:p>
            <a:pPr marL="0" indent="0">
              <a:buNone/>
            </a:pPr>
            <a:r>
              <a:rPr lang="en-US" sz="1500" dirty="0"/>
              <a:t>	use contextuality relevant language</a:t>
            </a:r>
          </a:p>
          <a:p>
            <a:r>
              <a:rPr lang="en-US" sz="1500" dirty="0"/>
              <a:t>Output processing:</a:t>
            </a:r>
          </a:p>
          <a:p>
            <a:pPr marL="0" indent="0">
              <a:buNone/>
            </a:pPr>
            <a:r>
              <a:rPr lang="en-US" sz="1500" dirty="0"/>
              <a:t>	 - attendance list  - contacts – for outcomes communication or for future similar meetings</a:t>
            </a:r>
          </a:p>
          <a:p>
            <a:pPr marL="0" indent="0">
              <a:buNone/>
            </a:pPr>
            <a:r>
              <a:rPr lang="en-US" sz="1500" dirty="0"/>
              <a:t>	– a short questionnaire at the end of the meeting to get feedback</a:t>
            </a:r>
          </a:p>
          <a:p>
            <a:pPr marL="0" indent="0">
              <a:buNone/>
            </a:pPr>
            <a:r>
              <a:rPr lang="en-US" sz="1500" dirty="0"/>
              <a:t>	- prepare outcomes for: </a:t>
            </a:r>
            <a:endParaRPr lang="en-US" sz="1100" dirty="0"/>
          </a:p>
          <a:p>
            <a:pPr marL="0" indent="0">
              <a:buNone/>
            </a:pPr>
            <a:r>
              <a:rPr lang="en-US" sz="1500" dirty="0"/>
              <a:t>		a] scientists   </a:t>
            </a:r>
          </a:p>
          <a:p>
            <a:pPr marL="0" indent="0">
              <a:buNone/>
            </a:pPr>
            <a:r>
              <a:rPr lang="en-US" sz="1500" dirty="0"/>
              <a:t>		b] community</a:t>
            </a:r>
          </a:p>
        </p:txBody>
      </p:sp>
      <p:pic>
        <p:nvPicPr>
          <p:cNvPr id="3" name="Picture 2" descr="Icon&#10;&#10;Description automatically generated">
            <a:extLst>
              <a:ext uri="{FF2B5EF4-FFF2-40B4-BE49-F238E27FC236}">
                <a16:creationId xmlns:a16="http://schemas.microsoft.com/office/drawing/2014/main" id="{E22EAEEE-5538-F222-B259-F2D81684E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8298"/>
            <a:ext cx="2877435" cy="10564137"/>
          </a:xfrm>
          <a:prstGeom prst="rect">
            <a:avLst/>
          </a:prstGeom>
        </p:spPr>
      </p:pic>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spTree>
    <p:extLst>
      <p:ext uri="{BB962C8B-B14F-4D97-AF65-F5344CB8AC3E}">
        <p14:creationId xmlns:p14="http://schemas.microsoft.com/office/powerpoint/2010/main" val="256904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77545" y="229794"/>
            <a:ext cx="8168639" cy="1325563"/>
          </a:xfrm>
        </p:spPr>
        <p:txBody>
          <a:bodyPr>
            <a:noAutofit/>
          </a:bodyPr>
          <a:lstStyle/>
          <a:p>
            <a:r>
              <a:rPr lang="en-US" sz="3200" i="1" dirty="0"/>
              <a:t>What are your </a:t>
            </a:r>
            <a:r>
              <a:rPr lang="en-US" sz="3200" b="1" i="1" dirty="0"/>
              <a:t>expectations</a:t>
            </a:r>
            <a:r>
              <a:rPr lang="en-US" sz="3200" i="1" dirty="0"/>
              <a:t> </a:t>
            </a:r>
            <a:br>
              <a:rPr lang="en-US" sz="3200" i="1" dirty="0"/>
            </a:br>
            <a:r>
              <a:rPr lang="en-US" sz="3200" i="1" dirty="0"/>
              <a:t>from the Spring School about </a:t>
            </a:r>
            <a:br>
              <a:rPr lang="en-US" sz="3200" i="1" dirty="0"/>
            </a:br>
            <a:r>
              <a:rPr lang="en-US" sz="3200" i="1" dirty="0"/>
              <a:t>Socially Engaged Research (SER) (51responses)</a:t>
            </a:r>
            <a:endParaRPr lang="lv-LV" sz="3200"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sp>
        <p:nvSpPr>
          <p:cNvPr id="6" name="Obdélník: se zakulacenými rohy 5">
            <a:extLst>
              <a:ext uri="{FF2B5EF4-FFF2-40B4-BE49-F238E27FC236}">
                <a16:creationId xmlns:a16="http://schemas.microsoft.com/office/drawing/2014/main" id="{F437659C-3BC2-B926-1936-DE748E962F90}"/>
              </a:ext>
            </a:extLst>
          </p:cNvPr>
          <p:cNvSpPr/>
          <p:nvPr/>
        </p:nvSpPr>
        <p:spPr>
          <a:xfrm>
            <a:off x="3658272" y="3655445"/>
            <a:ext cx="1713561" cy="3439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apply it</a:t>
            </a:r>
            <a:endParaRPr lang="cs-CZ" dirty="0"/>
          </a:p>
        </p:txBody>
      </p:sp>
      <p:sp>
        <p:nvSpPr>
          <p:cNvPr id="7" name="Obdélník: se zakulacenými rohy 6">
            <a:extLst>
              <a:ext uri="{FF2B5EF4-FFF2-40B4-BE49-F238E27FC236}">
                <a16:creationId xmlns:a16="http://schemas.microsoft.com/office/drawing/2014/main" id="{3588C97F-82E4-95E5-B092-EE0108350080}"/>
              </a:ext>
            </a:extLst>
          </p:cNvPr>
          <p:cNvSpPr/>
          <p:nvPr/>
        </p:nvSpPr>
        <p:spPr>
          <a:xfrm>
            <a:off x="8842405" y="2192838"/>
            <a:ext cx="2555966" cy="44329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networking</a:t>
            </a:r>
            <a:endParaRPr lang="cs-CZ" dirty="0">
              <a:solidFill>
                <a:schemeClr val="tx1"/>
              </a:solidFill>
            </a:endParaRPr>
          </a:p>
        </p:txBody>
      </p:sp>
      <p:sp>
        <p:nvSpPr>
          <p:cNvPr id="8" name="Obdélník: se zakulacenými rohy 7">
            <a:extLst>
              <a:ext uri="{FF2B5EF4-FFF2-40B4-BE49-F238E27FC236}">
                <a16:creationId xmlns:a16="http://schemas.microsoft.com/office/drawing/2014/main" id="{3EBE15DA-F987-3FBB-3FE3-96C541B26519}"/>
              </a:ext>
            </a:extLst>
          </p:cNvPr>
          <p:cNvSpPr/>
          <p:nvPr/>
        </p:nvSpPr>
        <p:spPr>
          <a:xfrm>
            <a:off x="8909409" y="4279821"/>
            <a:ext cx="2042160" cy="48157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 not sure</a:t>
            </a:r>
            <a:endParaRPr lang="cs-CZ" dirty="0">
              <a:solidFill>
                <a:schemeClr val="tx1"/>
              </a:solidFill>
            </a:endParaRPr>
          </a:p>
        </p:txBody>
      </p:sp>
      <p:sp>
        <p:nvSpPr>
          <p:cNvPr id="9" name="Obdélník: se zakulacenými rohy 8">
            <a:extLst>
              <a:ext uri="{FF2B5EF4-FFF2-40B4-BE49-F238E27FC236}">
                <a16:creationId xmlns:a16="http://schemas.microsoft.com/office/drawing/2014/main" id="{A877DB5E-2B0B-93F4-74E8-BE540ED127D5}"/>
              </a:ext>
            </a:extLst>
          </p:cNvPr>
          <p:cNvSpPr/>
          <p:nvPr/>
        </p:nvSpPr>
        <p:spPr>
          <a:xfrm>
            <a:off x="3686364" y="4583606"/>
            <a:ext cx="4518735" cy="355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create new connections</a:t>
            </a:r>
            <a:endParaRPr lang="cs-CZ" dirty="0"/>
          </a:p>
        </p:txBody>
      </p:sp>
      <p:sp>
        <p:nvSpPr>
          <p:cNvPr id="10" name="Obdélník: se zakulacenými rohy 9">
            <a:extLst>
              <a:ext uri="{FF2B5EF4-FFF2-40B4-BE49-F238E27FC236}">
                <a16:creationId xmlns:a16="http://schemas.microsoft.com/office/drawing/2014/main" id="{62DC7675-BB78-5695-C459-A55954316A7D}"/>
              </a:ext>
            </a:extLst>
          </p:cNvPr>
          <p:cNvSpPr/>
          <p:nvPr/>
        </p:nvSpPr>
        <p:spPr>
          <a:xfrm>
            <a:off x="3658272" y="4098910"/>
            <a:ext cx="4510105" cy="3790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involve people to work together</a:t>
            </a:r>
            <a:endParaRPr lang="cs-CZ" dirty="0"/>
          </a:p>
        </p:txBody>
      </p:sp>
      <p:sp>
        <p:nvSpPr>
          <p:cNvPr id="11" name="Obdélník: se zakulacenými rohy 10">
            <a:extLst>
              <a:ext uri="{FF2B5EF4-FFF2-40B4-BE49-F238E27FC236}">
                <a16:creationId xmlns:a16="http://schemas.microsoft.com/office/drawing/2014/main" id="{22914CFC-7922-9F4D-9EF5-3FC357B36324}"/>
              </a:ext>
            </a:extLst>
          </p:cNvPr>
          <p:cNvSpPr/>
          <p:nvPr/>
        </p:nvSpPr>
        <p:spPr>
          <a:xfrm>
            <a:off x="5431989" y="3633585"/>
            <a:ext cx="2736388" cy="355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to your ongoing research</a:t>
            </a:r>
            <a:endParaRPr lang="cs-CZ" dirty="0"/>
          </a:p>
        </p:txBody>
      </p:sp>
      <p:sp>
        <p:nvSpPr>
          <p:cNvPr id="12" name="Obdélník: se zakulacenými rohy 11">
            <a:extLst>
              <a:ext uri="{FF2B5EF4-FFF2-40B4-BE49-F238E27FC236}">
                <a16:creationId xmlns:a16="http://schemas.microsoft.com/office/drawing/2014/main" id="{25C4887D-31E3-962E-AD40-FD44F61F907C}"/>
              </a:ext>
            </a:extLst>
          </p:cNvPr>
          <p:cNvSpPr/>
          <p:nvPr/>
        </p:nvSpPr>
        <p:spPr>
          <a:xfrm>
            <a:off x="3651342" y="5685494"/>
            <a:ext cx="4553757" cy="629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create a research bringing positive contribution to society</a:t>
            </a:r>
            <a:endParaRPr lang="cs-CZ" dirty="0"/>
          </a:p>
        </p:txBody>
      </p:sp>
      <p:sp>
        <p:nvSpPr>
          <p:cNvPr id="13" name="Obdélník: se zakulacenými rohy 12">
            <a:extLst>
              <a:ext uri="{FF2B5EF4-FFF2-40B4-BE49-F238E27FC236}">
                <a16:creationId xmlns:a16="http://schemas.microsoft.com/office/drawing/2014/main" id="{09D46772-86FB-F024-AF67-0FEECCBAD422}"/>
              </a:ext>
            </a:extLst>
          </p:cNvPr>
          <p:cNvSpPr/>
          <p:nvPr/>
        </p:nvSpPr>
        <p:spPr>
          <a:xfrm>
            <a:off x="3658271" y="1999547"/>
            <a:ext cx="4518735" cy="109632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b="1" dirty="0"/>
          </a:p>
          <a:p>
            <a:pPr algn="ctr"/>
            <a:r>
              <a:rPr lang="en-US" b="1" dirty="0">
                <a:solidFill>
                  <a:schemeClr val="tx1"/>
                </a:solidFill>
              </a:rPr>
              <a:t>understand</a:t>
            </a:r>
            <a:r>
              <a:rPr lang="en-US" dirty="0">
                <a:solidFill>
                  <a:schemeClr val="tx1"/>
                </a:solidFill>
              </a:rPr>
              <a:t> the topic – what it is; understand different concepts</a:t>
            </a:r>
          </a:p>
          <a:p>
            <a:pPr algn="ctr"/>
            <a:endParaRPr lang="en-US" dirty="0"/>
          </a:p>
        </p:txBody>
      </p:sp>
      <p:sp>
        <p:nvSpPr>
          <p:cNvPr id="15" name="Obdélník: se zakulacenými rohy 14">
            <a:extLst>
              <a:ext uri="{FF2B5EF4-FFF2-40B4-BE49-F238E27FC236}">
                <a16:creationId xmlns:a16="http://schemas.microsoft.com/office/drawing/2014/main" id="{35051A01-A334-DF7D-1889-219625085C95}"/>
              </a:ext>
            </a:extLst>
          </p:cNvPr>
          <p:cNvSpPr/>
          <p:nvPr/>
        </p:nvSpPr>
        <p:spPr>
          <a:xfrm>
            <a:off x="3658272" y="4991845"/>
            <a:ext cx="4546827" cy="6038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communicate with local community and with governmental institutions</a:t>
            </a:r>
            <a:endParaRPr lang="cs-CZ" dirty="0"/>
          </a:p>
        </p:txBody>
      </p:sp>
      <p:sp>
        <p:nvSpPr>
          <p:cNvPr id="18" name="Obdélník: se zakulacenými rohy 17">
            <a:extLst>
              <a:ext uri="{FF2B5EF4-FFF2-40B4-BE49-F238E27FC236}">
                <a16:creationId xmlns:a16="http://schemas.microsoft.com/office/drawing/2014/main" id="{C98B197C-52D7-8F76-C8BF-E2EB7E514BA4}"/>
              </a:ext>
            </a:extLst>
          </p:cNvPr>
          <p:cNvSpPr/>
          <p:nvPr/>
        </p:nvSpPr>
        <p:spPr>
          <a:xfrm>
            <a:off x="388683" y="2000475"/>
            <a:ext cx="2960914" cy="4140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dk1"/>
                </a:solidFill>
              </a:rPr>
              <a:t>… something new</a:t>
            </a:r>
            <a:endParaRPr lang="cs-CZ" b="1" dirty="0">
              <a:solidFill>
                <a:schemeClr val="dk1"/>
              </a:solidFill>
            </a:endParaRPr>
          </a:p>
        </p:txBody>
      </p:sp>
      <p:sp>
        <p:nvSpPr>
          <p:cNvPr id="19" name="Obdélník: se zakulacenými rohy 18">
            <a:extLst>
              <a:ext uri="{FF2B5EF4-FFF2-40B4-BE49-F238E27FC236}">
                <a16:creationId xmlns:a16="http://schemas.microsoft.com/office/drawing/2014/main" id="{4BC49FF8-89C3-431A-5E79-CBC337E169C0}"/>
              </a:ext>
            </a:extLst>
          </p:cNvPr>
          <p:cNvSpPr/>
          <p:nvPr/>
        </p:nvSpPr>
        <p:spPr>
          <a:xfrm>
            <a:off x="388683" y="3973465"/>
            <a:ext cx="2960914" cy="4358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new knowledge and skills</a:t>
            </a:r>
          </a:p>
        </p:txBody>
      </p:sp>
      <p:sp>
        <p:nvSpPr>
          <p:cNvPr id="20" name="Obdélník: se zakulacenými rohy 19">
            <a:extLst>
              <a:ext uri="{FF2B5EF4-FFF2-40B4-BE49-F238E27FC236}">
                <a16:creationId xmlns:a16="http://schemas.microsoft.com/office/drawing/2014/main" id="{C5A5B000-8C54-9250-0F40-0E2D5B92F87C}"/>
              </a:ext>
            </a:extLst>
          </p:cNvPr>
          <p:cNvSpPr/>
          <p:nvPr/>
        </p:nvSpPr>
        <p:spPr>
          <a:xfrm>
            <a:off x="9247737" y="4856187"/>
            <a:ext cx="2869474" cy="8022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 I am new to this, so I do not know what to expect</a:t>
            </a:r>
            <a:endParaRPr lang="cs-CZ" dirty="0">
              <a:solidFill>
                <a:schemeClr val="tx1"/>
              </a:solidFill>
            </a:endParaRPr>
          </a:p>
        </p:txBody>
      </p:sp>
      <p:sp>
        <p:nvSpPr>
          <p:cNvPr id="21" name="Obdélník: se zakulacenými rohy 20">
            <a:extLst>
              <a:ext uri="{FF2B5EF4-FFF2-40B4-BE49-F238E27FC236}">
                <a16:creationId xmlns:a16="http://schemas.microsoft.com/office/drawing/2014/main" id="{05FA31C1-2AEA-5BE0-0C62-17798AB53F7A}"/>
              </a:ext>
            </a:extLst>
          </p:cNvPr>
          <p:cNvSpPr/>
          <p:nvPr/>
        </p:nvSpPr>
        <p:spPr>
          <a:xfrm>
            <a:off x="388683" y="3084303"/>
            <a:ext cx="2960914" cy="7750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latest trends, challenges and opportunities</a:t>
            </a:r>
          </a:p>
        </p:txBody>
      </p:sp>
      <p:sp>
        <p:nvSpPr>
          <p:cNvPr id="22" name="Obdélník: se zakulacenými rohy 21">
            <a:extLst>
              <a:ext uri="{FF2B5EF4-FFF2-40B4-BE49-F238E27FC236}">
                <a16:creationId xmlns:a16="http://schemas.microsoft.com/office/drawing/2014/main" id="{6B3A2933-BCFC-3D2F-1309-F04352390EEC}"/>
              </a:ext>
            </a:extLst>
          </p:cNvPr>
          <p:cNvSpPr/>
          <p:nvPr/>
        </p:nvSpPr>
        <p:spPr>
          <a:xfrm>
            <a:off x="3658272" y="3194778"/>
            <a:ext cx="4518735" cy="3439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practical skills – strategies, techniques</a:t>
            </a:r>
            <a:endParaRPr lang="cs-CZ" b="1" dirty="0"/>
          </a:p>
        </p:txBody>
      </p:sp>
      <p:sp>
        <p:nvSpPr>
          <p:cNvPr id="23" name="Obdélník: se zakulacenými rohy 22">
            <a:extLst>
              <a:ext uri="{FF2B5EF4-FFF2-40B4-BE49-F238E27FC236}">
                <a16:creationId xmlns:a16="http://schemas.microsoft.com/office/drawing/2014/main" id="{1386C9A3-EA89-18BE-9790-C9202E7BE13C}"/>
              </a:ext>
            </a:extLst>
          </p:cNvPr>
          <p:cNvSpPr/>
          <p:nvPr/>
        </p:nvSpPr>
        <p:spPr>
          <a:xfrm>
            <a:off x="388683" y="4482655"/>
            <a:ext cx="2960914" cy="4358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new ideas for research</a:t>
            </a:r>
          </a:p>
        </p:txBody>
      </p:sp>
      <p:sp>
        <p:nvSpPr>
          <p:cNvPr id="25" name="Obdélník: se zakulacenými rohy 24">
            <a:extLst>
              <a:ext uri="{FF2B5EF4-FFF2-40B4-BE49-F238E27FC236}">
                <a16:creationId xmlns:a16="http://schemas.microsoft.com/office/drawing/2014/main" id="{D85AF2A1-C8E6-8482-1B1D-C9195285DF40}"/>
              </a:ext>
            </a:extLst>
          </p:cNvPr>
          <p:cNvSpPr/>
          <p:nvPr/>
        </p:nvSpPr>
        <p:spPr>
          <a:xfrm>
            <a:off x="388683" y="4991845"/>
            <a:ext cx="2960914" cy="80222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new perspectives and innovative ways of research dissemination</a:t>
            </a:r>
          </a:p>
        </p:txBody>
      </p:sp>
      <p:sp>
        <p:nvSpPr>
          <p:cNvPr id="26" name="Obdélník: se zakulacenými rohy 25">
            <a:extLst>
              <a:ext uri="{FF2B5EF4-FFF2-40B4-BE49-F238E27FC236}">
                <a16:creationId xmlns:a16="http://schemas.microsoft.com/office/drawing/2014/main" id="{7FD6E388-D771-57FE-032F-CCD163390006}"/>
              </a:ext>
            </a:extLst>
          </p:cNvPr>
          <p:cNvSpPr/>
          <p:nvPr/>
        </p:nvSpPr>
        <p:spPr>
          <a:xfrm>
            <a:off x="388683" y="5890979"/>
            <a:ext cx="2960914" cy="4358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first steps in a new world</a:t>
            </a:r>
          </a:p>
        </p:txBody>
      </p:sp>
      <p:sp>
        <p:nvSpPr>
          <p:cNvPr id="28" name="Obdélník: se zakulacenými rohy 27">
            <a:extLst>
              <a:ext uri="{FF2B5EF4-FFF2-40B4-BE49-F238E27FC236}">
                <a16:creationId xmlns:a16="http://schemas.microsoft.com/office/drawing/2014/main" id="{AA292A29-6B46-50BD-2FC9-930539674BEE}"/>
              </a:ext>
            </a:extLst>
          </p:cNvPr>
          <p:cNvSpPr/>
          <p:nvPr/>
        </p:nvSpPr>
        <p:spPr>
          <a:xfrm>
            <a:off x="8849151" y="2795240"/>
            <a:ext cx="2555966" cy="39236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exchange of ideas</a:t>
            </a:r>
            <a:endParaRPr lang="cs-CZ" dirty="0">
              <a:solidFill>
                <a:schemeClr val="tx1"/>
              </a:solidFill>
            </a:endParaRPr>
          </a:p>
        </p:txBody>
      </p:sp>
      <p:sp>
        <p:nvSpPr>
          <p:cNvPr id="29" name="Obdélník: se zakulacenými rohy 28">
            <a:extLst>
              <a:ext uri="{FF2B5EF4-FFF2-40B4-BE49-F238E27FC236}">
                <a16:creationId xmlns:a16="http://schemas.microsoft.com/office/drawing/2014/main" id="{0B96595E-3B93-6C6C-858D-313BB1D27AC2}"/>
              </a:ext>
            </a:extLst>
          </p:cNvPr>
          <p:cNvSpPr/>
          <p:nvPr/>
        </p:nvSpPr>
        <p:spPr>
          <a:xfrm>
            <a:off x="388683" y="2547707"/>
            <a:ext cx="2960914" cy="4358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inspiration</a:t>
            </a:r>
          </a:p>
        </p:txBody>
      </p:sp>
      <p:sp>
        <p:nvSpPr>
          <p:cNvPr id="30" name="Obdélník: se zakulacenými rohy 29">
            <a:extLst>
              <a:ext uri="{FF2B5EF4-FFF2-40B4-BE49-F238E27FC236}">
                <a16:creationId xmlns:a16="http://schemas.microsoft.com/office/drawing/2014/main" id="{6D6B357A-B21C-7538-A150-9CC5F5C78587}"/>
              </a:ext>
            </a:extLst>
          </p:cNvPr>
          <p:cNvSpPr/>
          <p:nvPr/>
        </p:nvSpPr>
        <p:spPr>
          <a:xfrm>
            <a:off x="8849151" y="3347148"/>
            <a:ext cx="2555966" cy="39236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watch some examples</a:t>
            </a:r>
            <a:endParaRPr lang="cs-CZ" dirty="0">
              <a:solidFill>
                <a:schemeClr val="tx1"/>
              </a:solidFill>
            </a:endParaRPr>
          </a:p>
        </p:txBody>
      </p:sp>
    </p:spTree>
    <p:extLst>
      <p:ext uri="{BB962C8B-B14F-4D97-AF65-F5344CB8AC3E}">
        <p14:creationId xmlns:p14="http://schemas.microsoft.com/office/powerpoint/2010/main" val="2174583122"/>
      </p:ext>
    </p:extLst>
  </p:cSld>
  <p:clrMapOvr>
    <a:masterClrMapping/>
  </p:clrMapOvr>
  <mc:AlternateContent xmlns:mc="http://schemas.openxmlformats.org/markup-compatibility/2006" xmlns:p14="http://schemas.microsoft.com/office/powerpoint/2010/main">
    <mc:Choice Requires="p14">
      <p:transition spd="slow" p14:dur="2000" advTm="302723"/>
    </mc:Choice>
    <mc:Fallback xmlns="">
      <p:transition spd="slow" advTm="3027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pic>
        <p:nvPicPr>
          <p:cNvPr id="2" name="Obrázek 1">
            <a:extLst>
              <a:ext uri="{FF2B5EF4-FFF2-40B4-BE49-F238E27FC236}">
                <a16:creationId xmlns:a16="http://schemas.microsoft.com/office/drawing/2014/main" id="{632FD287-AD61-0FE9-21C9-8F396AD48F37}"/>
              </a:ext>
            </a:extLst>
          </p:cNvPr>
          <p:cNvPicPr>
            <a:picLocks noChangeAspect="1"/>
          </p:cNvPicPr>
          <p:nvPr/>
        </p:nvPicPr>
        <p:blipFill rotWithShape="1">
          <a:blip r:embed="rId6"/>
          <a:srcRect l="18190" t="40000" r="39138" b="16322"/>
          <a:stretch/>
        </p:blipFill>
        <p:spPr>
          <a:xfrm>
            <a:off x="931754" y="2034139"/>
            <a:ext cx="4788563" cy="2757051"/>
          </a:xfrm>
          <a:prstGeom prst="rect">
            <a:avLst/>
          </a:prstGeom>
        </p:spPr>
      </p:pic>
      <p:pic>
        <p:nvPicPr>
          <p:cNvPr id="7" name="Zástupný obsah 6">
            <a:extLst>
              <a:ext uri="{FF2B5EF4-FFF2-40B4-BE49-F238E27FC236}">
                <a16:creationId xmlns:a16="http://schemas.microsoft.com/office/drawing/2014/main" id="{B8A98701-BB3F-9D3A-9D8E-EF2AC7FC89A3}"/>
              </a:ext>
            </a:extLst>
          </p:cNvPr>
          <p:cNvPicPr>
            <a:picLocks noGrp="1" noChangeAspect="1"/>
          </p:cNvPicPr>
          <p:nvPr>
            <p:ph idx="1"/>
          </p:nvPr>
        </p:nvPicPr>
        <p:blipFill rotWithShape="1">
          <a:blip r:embed="rId7"/>
          <a:srcRect l="18065" t="40880" r="39875" b="16848"/>
          <a:stretch/>
        </p:blipFill>
        <p:spPr>
          <a:xfrm>
            <a:off x="4723145" y="3429000"/>
            <a:ext cx="5040201" cy="2849526"/>
          </a:xfrm>
        </p:spPr>
      </p:pic>
      <p:sp>
        <p:nvSpPr>
          <p:cNvPr id="4" name="TextovéPole 3">
            <a:extLst>
              <a:ext uri="{FF2B5EF4-FFF2-40B4-BE49-F238E27FC236}">
                <a16:creationId xmlns:a16="http://schemas.microsoft.com/office/drawing/2014/main" id="{E58F86F2-FB62-46D5-0571-9F1359701959}"/>
              </a:ext>
            </a:extLst>
          </p:cNvPr>
          <p:cNvSpPr txBox="1"/>
          <p:nvPr/>
        </p:nvSpPr>
        <p:spPr>
          <a:xfrm>
            <a:off x="6471685" y="2122350"/>
            <a:ext cx="3895059" cy="369332"/>
          </a:xfrm>
          <a:prstGeom prst="rect">
            <a:avLst/>
          </a:prstGeom>
          <a:noFill/>
        </p:spPr>
        <p:txBody>
          <a:bodyPr wrap="square">
            <a:spAutoFit/>
          </a:bodyPr>
          <a:lstStyle/>
          <a:p>
            <a:r>
              <a:rPr lang="cs-CZ" dirty="0"/>
              <a:t>https://www.mentimeter.com/</a:t>
            </a:r>
          </a:p>
        </p:txBody>
      </p:sp>
      <p:sp>
        <p:nvSpPr>
          <p:cNvPr id="6" name="Virsraksts 1">
            <a:extLst>
              <a:ext uri="{FF2B5EF4-FFF2-40B4-BE49-F238E27FC236}">
                <a16:creationId xmlns:a16="http://schemas.microsoft.com/office/drawing/2014/main" id="{C140DF05-66F5-1380-E37F-611DF7A359F2}"/>
              </a:ext>
            </a:extLst>
          </p:cNvPr>
          <p:cNvSpPr>
            <a:spLocks noGrp="1"/>
          </p:cNvSpPr>
          <p:nvPr>
            <p:ph type="title"/>
          </p:nvPr>
        </p:nvSpPr>
        <p:spPr>
          <a:xfrm>
            <a:off x="3506591" y="228804"/>
            <a:ext cx="8069899" cy="1325563"/>
          </a:xfrm>
        </p:spPr>
        <p:txBody>
          <a:bodyPr>
            <a:normAutofit/>
          </a:bodyPr>
          <a:lstStyle/>
          <a:p>
            <a:r>
              <a:rPr lang="en-US" sz="2800" i="1" dirty="0" err="1"/>
              <a:t>Mentimeter</a:t>
            </a:r>
            <a:r>
              <a:rPr lang="en-US" sz="2800" i="1" dirty="0"/>
              <a:t> Survey</a:t>
            </a:r>
            <a:endParaRPr lang="lv-LV" sz="2800" dirty="0"/>
          </a:p>
        </p:txBody>
      </p:sp>
      <p:sp>
        <p:nvSpPr>
          <p:cNvPr id="8" name="TextovéPole 7">
            <a:extLst>
              <a:ext uri="{FF2B5EF4-FFF2-40B4-BE49-F238E27FC236}">
                <a16:creationId xmlns:a16="http://schemas.microsoft.com/office/drawing/2014/main" id="{02C0FF1C-0A36-BF76-5959-7B2118E77BDD}"/>
              </a:ext>
            </a:extLst>
          </p:cNvPr>
          <p:cNvSpPr txBox="1"/>
          <p:nvPr/>
        </p:nvSpPr>
        <p:spPr>
          <a:xfrm>
            <a:off x="6471685" y="2573736"/>
            <a:ext cx="3895059" cy="400110"/>
          </a:xfrm>
          <a:prstGeom prst="rect">
            <a:avLst/>
          </a:prstGeom>
          <a:noFill/>
        </p:spPr>
        <p:txBody>
          <a:bodyPr wrap="square">
            <a:spAutoFit/>
          </a:bodyPr>
          <a:lstStyle/>
          <a:p>
            <a:r>
              <a:rPr lang="en-US" sz="2000" b="1" dirty="0"/>
              <a:t>6386 6373</a:t>
            </a:r>
            <a:endParaRPr lang="cs-CZ" sz="2000" b="1" dirty="0"/>
          </a:p>
        </p:txBody>
      </p:sp>
    </p:spTree>
    <p:extLst>
      <p:ext uri="{BB962C8B-B14F-4D97-AF65-F5344CB8AC3E}">
        <p14:creationId xmlns:p14="http://schemas.microsoft.com/office/powerpoint/2010/main" val="788036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404"/>
    </mc:Choice>
    <mc:Fallback xmlns="">
      <p:transition spd="slow" advTm="1004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8178909-511E-7155-3079-B12A6EE56D0D}"/>
              </a:ext>
            </a:extLst>
          </p:cNvPr>
          <p:cNvSpPr>
            <a:spLocks noGrp="1"/>
          </p:cNvSpPr>
          <p:nvPr>
            <p:ph type="title"/>
          </p:nvPr>
        </p:nvSpPr>
        <p:spPr>
          <a:xfrm>
            <a:off x="3452471" y="285995"/>
            <a:ext cx="8037071" cy="1325563"/>
          </a:xfrm>
        </p:spPr>
        <p:txBody>
          <a:bodyPr>
            <a:normAutofit fontScale="90000"/>
          </a:bodyPr>
          <a:lstStyle/>
          <a:p>
            <a:r>
              <a:rPr lang="en-US" sz="4400" dirty="0"/>
              <a:t>Socially engaged research </a:t>
            </a:r>
            <a:br>
              <a:rPr lang="en-US" sz="4400" dirty="0"/>
            </a:br>
            <a:r>
              <a:rPr lang="en-US" sz="4800" b="1" dirty="0"/>
              <a:t>why do we need it?</a:t>
            </a:r>
            <a:endParaRPr lang="en-US" dirty="0"/>
          </a:p>
        </p:txBody>
      </p:sp>
      <p:sp>
        <p:nvSpPr>
          <p:cNvPr id="20" name="Content Placeholder 19">
            <a:extLst>
              <a:ext uri="{FF2B5EF4-FFF2-40B4-BE49-F238E27FC236}">
                <a16:creationId xmlns:a16="http://schemas.microsoft.com/office/drawing/2014/main" id="{0C0DDC04-D4B6-C00D-A7D3-7066D5545E89}"/>
              </a:ext>
            </a:extLst>
          </p:cNvPr>
          <p:cNvSpPr>
            <a:spLocks noGrp="1"/>
          </p:cNvSpPr>
          <p:nvPr>
            <p:ph sz="half" idx="2"/>
          </p:nvPr>
        </p:nvSpPr>
        <p:spPr>
          <a:xfrm>
            <a:off x="3937678" y="1611557"/>
            <a:ext cx="7647168" cy="4836965"/>
          </a:xfrm>
        </p:spPr>
        <p:txBody>
          <a:bodyPr/>
          <a:lstStyle/>
          <a:p>
            <a:pPr marL="0" indent="0">
              <a:buNone/>
            </a:pPr>
            <a:r>
              <a:rPr lang="en-US" sz="2000" i="1" dirty="0"/>
              <a:t> </a:t>
            </a:r>
            <a:endParaRPr lang="sk-SK" sz="2000" i="1" dirty="0"/>
          </a:p>
          <a:p>
            <a:pPr marL="0" indent="0">
              <a:buNone/>
            </a:pPr>
            <a:endParaRPr lang="en-US" sz="2000"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4" name="Attēls 4">
            <a:extLst>
              <a:ext uri="{FF2B5EF4-FFF2-40B4-BE49-F238E27FC236}">
                <a16:creationId xmlns:a16="http://schemas.microsoft.com/office/drawing/2014/main" id="{65382511-8C87-3319-431C-8D0B64DF6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2274" y="6560635"/>
            <a:ext cx="9479717" cy="297365"/>
          </a:xfrm>
          <a:prstGeom prst="rect">
            <a:avLst/>
          </a:prstGeom>
        </p:spPr>
      </p:pic>
      <p:sp>
        <p:nvSpPr>
          <p:cNvPr id="5" name="TextovéPole 4">
            <a:extLst>
              <a:ext uri="{FF2B5EF4-FFF2-40B4-BE49-F238E27FC236}">
                <a16:creationId xmlns:a16="http://schemas.microsoft.com/office/drawing/2014/main" id="{69DE71B1-EB50-452A-A05A-3882586EB775}"/>
              </a:ext>
            </a:extLst>
          </p:cNvPr>
          <p:cNvSpPr txBox="1"/>
          <p:nvPr/>
        </p:nvSpPr>
        <p:spPr>
          <a:xfrm>
            <a:off x="1155700" y="1723671"/>
            <a:ext cx="10392486" cy="3046988"/>
          </a:xfrm>
          <a:prstGeom prst="rect">
            <a:avLst/>
          </a:prstGeom>
          <a:noFill/>
        </p:spPr>
        <p:txBody>
          <a:bodyPr wrap="square">
            <a:spAutoFit/>
          </a:bodyPr>
          <a:lstStyle/>
          <a:p>
            <a:r>
              <a:rPr lang="en-US" sz="1600" dirty="0"/>
              <a:t>Global challenges and the real-life problems cross discipline boundaries – </a:t>
            </a:r>
          </a:p>
          <a:p>
            <a:r>
              <a:rPr lang="en-US" sz="1600" dirty="0"/>
              <a:t>	to be addressed properly - </a:t>
            </a:r>
            <a:r>
              <a:rPr lang="en-US" sz="1600" b="0" i="0" u="none" strike="noStrike" dirty="0">
                <a:solidFill>
                  <a:srgbClr val="333333"/>
                </a:solidFill>
                <a:effectLst/>
              </a:rPr>
              <a:t>need </a:t>
            </a:r>
            <a:r>
              <a:rPr lang="en-US" sz="1600" b="1" i="0" u="none" strike="noStrike" dirty="0">
                <a:solidFill>
                  <a:srgbClr val="333333"/>
                </a:solidFill>
                <a:effectLst/>
              </a:rPr>
              <a:t>collaborative</a:t>
            </a:r>
            <a:r>
              <a:rPr lang="en-US" sz="1600" b="0" i="0" u="none" strike="noStrike" dirty="0">
                <a:solidFill>
                  <a:srgbClr val="333333"/>
                </a:solidFill>
                <a:effectLst/>
              </a:rPr>
              <a:t> and </a:t>
            </a:r>
            <a:r>
              <a:rPr lang="en-US" sz="1600" b="1" i="0" u="none" strike="noStrike" dirty="0">
                <a:solidFill>
                  <a:srgbClr val="333333"/>
                </a:solidFill>
                <a:effectLst/>
              </a:rPr>
              <a:t>trans-disciplinary</a:t>
            </a:r>
            <a:r>
              <a:rPr lang="en-US" sz="1600" b="0" i="0" u="none" strike="noStrike" dirty="0">
                <a:solidFill>
                  <a:srgbClr val="333333"/>
                </a:solidFill>
                <a:effectLst/>
              </a:rPr>
              <a:t> research</a:t>
            </a:r>
            <a:r>
              <a:rPr lang="en-US" sz="1600" dirty="0"/>
              <a:t> </a:t>
            </a:r>
          </a:p>
          <a:p>
            <a:endParaRPr lang="en-US" sz="1600" dirty="0"/>
          </a:p>
          <a:p>
            <a:r>
              <a:rPr lang="en-US" sz="1600" dirty="0"/>
              <a:t>More complex settings - multiple disciplines + different stakeholders (symbiotic or conflicting opinions, values, priorities) + public</a:t>
            </a:r>
          </a:p>
          <a:p>
            <a:endParaRPr lang="en-US" sz="1600" b="1" u="sng" dirty="0">
              <a:solidFill>
                <a:srgbClr val="9B9B9B"/>
              </a:solidFill>
            </a:endParaRPr>
          </a:p>
          <a:p>
            <a:endParaRPr lang="en-US" sz="1600" b="1" u="sng" dirty="0">
              <a:solidFill>
                <a:srgbClr val="9B9B9B"/>
              </a:solidFill>
            </a:endParaRPr>
          </a:p>
          <a:p>
            <a:endParaRPr lang="en-US" sz="1600" dirty="0"/>
          </a:p>
          <a:p>
            <a:r>
              <a:rPr lang="en-US" sz="1600" dirty="0"/>
              <a:t>	</a:t>
            </a:r>
          </a:p>
          <a:p>
            <a:r>
              <a:rPr lang="en-US" sz="1600" dirty="0"/>
              <a:t> to be applied properly</a:t>
            </a:r>
          </a:p>
          <a:p>
            <a:endParaRPr lang="en-US" sz="1600" dirty="0"/>
          </a:p>
          <a:p>
            <a:r>
              <a:rPr lang="en-US" sz="1600" dirty="0"/>
              <a:t>	</a:t>
            </a:r>
          </a:p>
        </p:txBody>
      </p:sp>
      <p:sp>
        <p:nvSpPr>
          <p:cNvPr id="10" name="Obdélník: se zakulacenými rohy 9">
            <a:extLst>
              <a:ext uri="{FF2B5EF4-FFF2-40B4-BE49-F238E27FC236}">
                <a16:creationId xmlns:a16="http://schemas.microsoft.com/office/drawing/2014/main" id="{7D50C053-23D9-B26C-C7BC-CA3756AC5B53}"/>
              </a:ext>
            </a:extLst>
          </p:cNvPr>
          <p:cNvSpPr/>
          <p:nvPr/>
        </p:nvSpPr>
        <p:spPr>
          <a:xfrm>
            <a:off x="1589146" y="3151476"/>
            <a:ext cx="8215481" cy="57040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motivating</a:t>
            </a:r>
            <a:r>
              <a:rPr lang="cs-CZ" dirty="0">
                <a:solidFill>
                  <a:schemeClr val="tx1"/>
                </a:solidFill>
              </a:rPr>
              <a:t> – </a:t>
            </a:r>
            <a:r>
              <a:rPr lang="cs-CZ" dirty="0" err="1">
                <a:solidFill>
                  <a:schemeClr val="tx1"/>
                </a:solidFill>
              </a:rPr>
              <a:t>makes</a:t>
            </a:r>
            <a:r>
              <a:rPr lang="cs-CZ" dirty="0">
                <a:solidFill>
                  <a:schemeClr val="tx1"/>
                </a:solidFill>
              </a:rPr>
              <a:t> </a:t>
            </a:r>
            <a:r>
              <a:rPr lang="cs-CZ" dirty="0" err="1">
                <a:solidFill>
                  <a:schemeClr val="tx1"/>
                </a:solidFill>
              </a:rPr>
              <a:t>research</a:t>
            </a:r>
            <a:r>
              <a:rPr lang="cs-CZ" dirty="0">
                <a:solidFill>
                  <a:schemeClr val="tx1"/>
                </a:solidFill>
              </a:rPr>
              <a:t> more </a:t>
            </a:r>
            <a:r>
              <a:rPr lang="cs-CZ" dirty="0" err="1">
                <a:solidFill>
                  <a:schemeClr val="tx1"/>
                </a:solidFill>
              </a:rPr>
              <a:t>meaningful</a:t>
            </a:r>
            <a:r>
              <a:rPr lang="cs-CZ" dirty="0">
                <a:solidFill>
                  <a:schemeClr val="tx1"/>
                </a:solidFill>
              </a:rPr>
              <a:t>, </a:t>
            </a:r>
            <a:r>
              <a:rPr lang="cs-CZ" dirty="0" err="1">
                <a:solidFill>
                  <a:schemeClr val="tx1"/>
                </a:solidFill>
              </a:rPr>
              <a:t>valuable</a:t>
            </a:r>
            <a:r>
              <a:rPr lang="cs-CZ" dirty="0">
                <a:solidFill>
                  <a:schemeClr val="tx1"/>
                </a:solidFill>
              </a:rPr>
              <a:t>, </a:t>
            </a:r>
            <a:r>
              <a:rPr lang="cs-CZ" dirty="0" err="1">
                <a:solidFill>
                  <a:schemeClr val="tx1"/>
                </a:solidFill>
              </a:rPr>
              <a:t>relevant</a:t>
            </a:r>
            <a:r>
              <a:rPr lang="cs-CZ" dirty="0">
                <a:solidFill>
                  <a:schemeClr val="tx1"/>
                </a:solidFill>
              </a:rPr>
              <a:t> and more </a:t>
            </a:r>
            <a:r>
              <a:rPr lang="cs-CZ" dirty="0" err="1">
                <a:solidFill>
                  <a:schemeClr val="tx1"/>
                </a:solidFill>
              </a:rPr>
              <a:t>impactful</a:t>
            </a:r>
            <a:endParaRPr lang="cs-CZ" dirty="0">
              <a:solidFill>
                <a:schemeClr val="tx1"/>
              </a:solidFill>
            </a:endParaRPr>
          </a:p>
        </p:txBody>
      </p:sp>
      <p:sp>
        <p:nvSpPr>
          <p:cNvPr id="12" name="Obdélník: se zakulacenými rohy 11">
            <a:extLst>
              <a:ext uri="{FF2B5EF4-FFF2-40B4-BE49-F238E27FC236}">
                <a16:creationId xmlns:a16="http://schemas.microsoft.com/office/drawing/2014/main" id="{15C70702-3E4B-CC83-D2FE-84E15E86A2FB}"/>
              </a:ext>
            </a:extLst>
          </p:cNvPr>
          <p:cNvSpPr/>
          <p:nvPr/>
        </p:nvSpPr>
        <p:spPr>
          <a:xfrm>
            <a:off x="6990900" y="4354237"/>
            <a:ext cx="3348789" cy="738469"/>
          </a:xfrm>
          <a:prstGeom prst="roundRect">
            <a:avLst/>
          </a:prstGeom>
          <a:solidFill>
            <a:srgbClr val="FFC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new capabilities and skills</a:t>
            </a:r>
            <a:r>
              <a:rPr lang="cs-CZ" b="1" dirty="0">
                <a:solidFill>
                  <a:schemeClr val="tx1"/>
                </a:solidFill>
              </a:rPr>
              <a:t> </a:t>
            </a:r>
          </a:p>
          <a:p>
            <a:pPr algn="ctr"/>
            <a:r>
              <a:rPr lang="cs-CZ" dirty="0">
                <a:solidFill>
                  <a:schemeClr val="tx1"/>
                </a:solidFill>
              </a:rPr>
              <a:t>(</a:t>
            </a:r>
            <a:r>
              <a:rPr lang="cs-CZ" dirty="0" err="1">
                <a:solidFill>
                  <a:schemeClr val="tx1"/>
                </a:solidFill>
              </a:rPr>
              <a:t>from</a:t>
            </a:r>
            <a:r>
              <a:rPr lang="cs-CZ" dirty="0">
                <a:solidFill>
                  <a:schemeClr val="tx1"/>
                </a:solidFill>
              </a:rPr>
              <a:t> </a:t>
            </a:r>
            <a:r>
              <a:rPr lang="cs-CZ" dirty="0" err="1">
                <a:solidFill>
                  <a:schemeClr val="tx1"/>
                </a:solidFill>
              </a:rPr>
              <a:t>researchers</a:t>
            </a:r>
            <a:r>
              <a:rPr lang="cs-CZ" dirty="0">
                <a:solidFill>
                  <a:schemeClr val="tx1"/>
                </a:solidFill>
              </a:rPr>
              <a:t> and society)</a:t>
            </a:r>
          </a:p>
        </p:txBody>
      </p:sp>
      <p:sp>
        <p:nvSpPr>
          <p:cNvPr id="13" name="Obdélník: se zakulacenými rohy 12">
            <a:extLst>
              <a:ext uri="{FF2B5EF4-FFF2-40B4-BE49-F238E27FC236}">
                <a16:creationId xmlns:a16="http://schemas.microsoft.com/office/drawing/2014/main" id="{F05A1A3A-229D-6541-D756-58169666ABAA}"/>
              </a:ext>
            </a:extLst>
          </p:cNvPr>
          <p:cNvSpPr/>
          <p:nvPr/>
        </p:nvSpPr>
        <p:spPr>
          <a:xfrm>
            <a:off x="2682108" y="4369116"/>
            <a:ext cx="4031635" cy="799288"/>
          </a:xfrm>
          <a:prstGeom prst="roundRect">
            <a:avLst/>
          </a:prstGeom>
          <a:solidFill>
            <a:srgbClr val="FFC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new approaches needed</a:t>
            </a:r>
            <a:r>
              <a:rPr lang="cs-CZ" b="1" dirty="0">
                <a:solidFill>
                  <a:schemeClr val="tx1"/>
                </a:solidFill>
              </a:rPr>
              <a:t> </a:t>
            </a:r>
            <a:endParaRPr lang="en-US" b="1" dirty="0">
              <a:solidFill>
                <a:schemeClr val="tx1"/>
              </a:solidFill>
            </a:endParaRPr>
          </a:p>
          <a:p>
            <a:pPr algn="ctr"/>
            <a:r>
              <a:rPr lang="cs-CZ" dirty="0">
                <a:solidFill>
                  <a:schemeClr val="tx1"/>
                </a:solidFill>
              </a:rPr>
              <a:t>to </a:t>
            </a:r>
            <a:r>
              <a:rPr lang="cs-CZ" dirty="0" err="1">
                <a:solidFill>
                  <a:schemeClr val="tx1"/>
                </a:solidFill>
              </a:rPr>
              <a:t>bring</a:t>
            </a:r>
            <a:r>
              <a:rPr lang="cs-CZ" dirty="0">
                <a:solidFill>
                  <a:schemeClr val="tx1"/>
                </a:solidFill>
              </a:rPr>
              <a:t> </a:t>
            </a:r>
            <a:r>
              <a:rPr lang="cs-CZ" dirty="0" err="1">
                <a:solidFill>
                  <a:schemeClr val="tx1"/>
                </a:solidFill>
              </a:rPr>
              <a:t>people</a:t>
            </a:r>
            <a:r>
              <a:rPr lang="cs-CZ" dirty="0">
                <a:solidFill>
                  <a:schemeClr val="tx1"/>
                </a:solidFill>
              </a:rPr>
              <a:t> </a:t>
            </a:r>
            <a:r>
              <a:rPr lang="cs-CZ" dirty="0" err="1">
                <a:solidFill>
                  <a:schemeClr val="tx1"/>
                </a:solidFill>
              </a:rPr>
              <a:t>together</a:t>
            </a:r>
            <a:r>
              <a:rPr lang="cs-CZ" dirty="0">
                <a:solidFill>
                  <a:schemeClr val="tx1"/>
                </a:solidFill>
              </a:rPr>
              <a:t> </a:t>
            </a:r>
            <a:r>
              <a:rPr lang="cs-CZ" dirty="0" err="1">
                <a:solidFill>
                  <a:schemeClr val="tx1"/>
                </a:solidFill>
              </a:rPr>
              <a:t>from</a:t>
            </a:r>
            <a:r>
              <a:rPr lang="cs-CZ" dirty="0">
                <a:solidFill>
                  <a:schemeClr val="tx1"/>
                </a:solidFill>
              </a:rPr>
              <a:t> </a:t>
            </a:r>
            <a:r>
              <a:rPr lang="cs-CZ" dirty="0" err="1">
                <a:solidFill>
                  <a:schemeClr val="tx1"/>
                </a:solidFill>
              </a:rPr>
              <a:t>different</a:t>
            </a:r>
            <a:r>
              <a:rPr lang="cs-CZ" dirty="0">
                <a:solidFill>
                  <a:schemeClr val="tx1"/>
                </a:solidFill>
              </a:rPr>
              <a:t> </a:t>
            </a:r>
            <a:r>
              <a:rPr lang="cs-CZ" dirty="0" err="1">
                <a:solidFill>
                  <a:schemeClr val="tx1"/>
                </a:solidFill>
              </a:rPr>
              <a:t>backgrounds</a:t>
            </a:r>
            <a:r>
              <a:rPr lang="cs-CZ" dirty="0">
                <a:solidFill>
                  <a:schemeClr val="tx1"/>
                </a:solidFill>
              </a:rPr>
              <a:t> and </a:t>
            </a:r>
            <a:r>
              <a:rPr lang="cs-CZ" dirty="0" err="1">
                <a:solidFill>
                  <a:schemeClr val="tx1"/>
                </a:solidFill>
              </a:rPr>
              <a:t>work</a:t>
            </a:r>
            <a:r>
              <a:rPr lang="cs-CZ" dirty="0">
                <a:solidFill>
                  <a:schemeClr val="tx1"/>
                </a:solidFill>
              </a:rPr>
              <a:t> </a:t>
            </a:r>
            <a:r>
              <a:rPr lang="cs-CZ" dirty="0" err="1">
                <a:solidFill>
                  <a:schemeClr val="tx1"/>
                </a:solidFill>
              </a:rPr>
              <a:t>together</a:t>
            </a:r>
            <a:endParaRPr lang="cs-CZ" dirty="0">
              <a:solidFill>
                <a:schemeClr val="tx1"/>
              </a:solidFill>
            </a:endParaRPr>
          </a:p>
        </p:txBody>
      </p:sp>
      <p:sp>
        <p:nvSpPr>
          <p:cNvPr id="14" name="TextovéPole 13">
            <a:extLst>
              <a:ext uri="{FF2B5EF4-FFF2-40B4-BE49-F238E27FC236}">
                <a16:creationId xmlns:a16="http://schemas.microsoft.com/office/drawing/2014/main" id="{1AF52429-BA78-1E8F-4E54-CBE23BAE0C6E}"/>
              </a:ext>
            </a:extLst>
          </p:cNvPr>
          <p:cNvSpPr txBox="1"/>
          <p:nvPr/>
        </p:nvSpPr>
        <p:spPr>
          <a:xfrm>
            <a:off x="901700" y="5244230"/>
            <a:ext cx="10960303" cy="1569660"/>
          </a:xfrm>
          <a:prstGeom prst="rect">
            <a:avLst/>
          </a:prstGeom>
          <a:noFill/>
        </p:spPr>
        <p:txBody>
          <a:bodyPr wrap="square">
            <a:spAutoFit/>
          </a:bodyPr>
          <a:lstStyle/>
          <a:p>
            <a:pPr marL="285750" indent="-285750">
              <a:buFontTx/>
              <a:buChar char="-"/>
            </a:pPr>
            <a:r>
              <a:rPr lang="en-US" sz="1600" dirty="0"/>
              <a:t>up-to-date - </a:t>
            </a:r>
            <a:r>
              <a:rPr lang="en-US" sz="1600" b="1" dirty="0"/>
              <a:t>no “universal” framework or guidelines for SER</a:t>
            </a:r>
          </a:p>
          <a:p>
            <a:pPr marL="285750" indent="-285750">
              <a:buFontTx/>
              <a:buChar char="-"/>
            </a:pPr>
            <a:endParaRPr lang="en-US" sz="1600" b="1" dirty="0"/>
          </a:p>
          <a:p>
            <a:r>
              <a:rPr lang="en-US" sz="1600" dirty="0"/>
              <a:t>- relevant for different research disciplines, „platform“ where different research disciplines meet and can contribute to development of the SER topic (conceptualization, trainings, approaches and tools development, etc.)</a:t>
            </a:r>
          </a:p>
          <a:p>
            <a:r>
              <a:rPr lang="en-US" sz="1600" dirty="0"/>
              <a:t> </a:t>
            </a:r>
            <a:r>
              <a:rPr lang="en-US" sz="1600" b="0" i="0" dirty="0">
                <a:solidFill>
                  <a:srgbClr val="333333"/>
                </a:solidFill>
                <a:effectLst/>
              </a:rPr>
              <a:t>​</a:t>
            </a:r>
          </a:p>
          <a:p>
            <a:endParaRPr lang="en-US" sz="1600" dirty="0"/>
          </a:p>
        </p:txBody>
      </p:sp>
      <p:sp>
        <p:nvSpPr>
          <p:cNvPr id="2" name="Šipka: zahnutá doprava 1">
            <a:extLst>
              <a:ext uri="{FF2B5EF4-FFF2-40B4-BE49-F238E27FC236}">
                <a16:creationId xmlns:a16="http://schemas.microsoft.com/office/drawing/2014/main" id="{2CCF051B-084F-770D-C93C-5FBF4F62AB39}"/>
              </a:ext>
            </a:extLst>
          </p:cNvPr>
          <p:cNvSpPr/>
          <p:nvPr/>
        </p:nvSpPr>
        <p:spPr>
          <a:xfrm>
            <a:off x="603250" y="1917700"/>
            <a:ext cx="457200" cy="901700"/>
          </a:xfrm>
          <a:prstGeom prst="curv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49147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F1C04A-D1A3-43EF-2A71-6FD0136FD9C0}"/>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8781C296-8CC4-90FB-18DD-C41BFC66D707}"/>
              </a:ext>
            </a:extLst>
          </p:cNvPr>
          <p:cNvSpPr>
            <a:spLocks noGrp="1"/>
          </p:cNvSpPr>
          <p:nvPr>
            <p:ph type="title"/>
          </p:nvPr>
        </p:nvSpPr>
        <p:spPr>
          <a:xfrm>
            <a:off x="4064000" y="192794"/>
            <a:ext cx="7863027" cy="1325563"/>
          </a:xfrm>
        </p:spPr>
        <p:txBody>
          <a:bodyPr>
            <a:normAutofit/>
          </a:bodyPr>
          <a:lstStyle/>
          <a:p>
            <a:r>
              <a:rPr lang="en-US" sz="4400" b="1" dirty="0">
                <a:latin typeface="Source Sans Pro SemiBold"/>
                <a:cs typeface="Calibri Light"/>
              </a:rPr>
              <a:t>SER and other terms with</a:t>
            </a:r>
            <a:r>
              <a:rPr lang="en-US" b="1" dirty="0">
                <a:latin typeface="Source Sans Pro SemiBold"/>
                <a:cs typeface="Calibri Light"/>
              </a:rPr>
              <a:t> </a:t>
            </a:r>
            <a:r>
              <a:rPr lang="en-US" sz="4400" b="1" dirty="0">
                <a:latin typeface="Source Sans Pro SemiBold"/>
                <a:cs typeface="Calibri Light"/>
              </a:rPr>
              <a:t>similar </a:t>
            </a:r>
            <a:r>
              <a:rPr lang="en-US" b="1" dirty="0">
                <a:latin typeface="Source Sans Pro SemiBold"/>
                <a:cs typeface="Calibri Light"/>
              </a:rPr>
              <a:t>meanings</a:t>
            </a:r>
            <a:endParaRPr lang="lv-LV" dirty="0"/>
          </a:p>
        </p:txBody>
      </p:sp>
      <p:pic>
        <p:nvPicPr>
          <p:cNvPr id="16" name="Attēls 15">
            <a:extLst>
              <a:ext uri="{FF2B5EF4-FFF2-40B4-BE49-F238E27FC236}">
                <a16:creationId xmlns:a16="http://schemas.microsoft.com/office/drawing/2014/main" id="{B2702B0F-E39D-1869-D784-3A846CABD0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18A5ED79-2548-F8EC-8225-8CC8360B7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sp>
        <p:nvSpPr>
          <p:cNvPr id="4" name="Obdélník: se zakulacenými rohy 3">
            <a:extLst>
              <a:ext uri="{FF2B5EF4-FFF2-40B4-BE49-F238E27FC236}">
                <a16:creationId xmlns:a16="http://schemas.microsoft.com/office/drawing/2014/main" id="{7CFB6B4E-29C1-7EF1-3209-B6C5BA400CA7}"/>
              </a:ext>
            </a:extLst>
          </p:cNvPr>
          <p:cNvSpPr/>
          <p:nvPr/>
        </p:nvSpPr>
        <p:spPr>
          <a:xfrm>
            <a:off x="2731965" y="4637487"/>
            <a:ext cx="3212358" cy="365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s-CZ" sz="1400" dirty="0" err="1"/>
              <a:t>Transdisciplinary</a:t>
            </a:r>
            <a:r>
              <a:rPr lang="cs-CZ" sz="1400" dirty="0"/>
              <a:t> </a:t>
            </a:r>
            <a:r>
              <a:rPr lang="cs-CZ" sz="1400" dirty="0" err="1"/>
              <a:t>approaches</a:t>
            </a:r>
            <a:r>
              <a:rPr lang="cs-CZ" sz="1400" dirty="0"/>
              <a:t> / </a:t>
            </a:r>
            <a:r>
              <a:rPr lang="cs-CZ" sz="1400" dirty="0" err="1"/>
              <a:t>research</a:t>
            </a:r>
          </a:p>
        </p:txBody>
      </p:sp>
      <p:sp>
        <p:nvSpPr>
          <p:cNvPr id="7" name="Obdélník: se zakulacenými rohy 6">
            <a:extLst>
              <a:ext uri="{FF2B5EF4-FFF2-40B4-BE49-F238E27FC236}">
                <a16:creationId xmlns:a16="http://schemas.microsoft.com/office/drawing/2014/main" id="{98431BDA-A675-63AC-9D2C-1B72C08BD084}"/>
              </a:ext>
            </a:extLst>
          </p:cNvPr>
          <p:cNvSpPr/>
          <p:nvPr/>
        </p:nvSpPr>
        <p:spPr>
          <a:xfrm>
            <a:off x="3633362" y="5653110"/>
            <a:ext cx="3263368" cy="362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cs-CZ" sz="1400" dirty="0"/>
          </a:p>
          <a:p>
            <a:pPr algn="ctr"/>
            <a:endParaRPr lang="cs-CZ" sz="1400" dirty="0"/>
          </a:p>
          <a:p>
            <a:pPr algn="ctr"/>
            <a:r>
              <a:rPr lang="cs-CZ" sz="1400" dirty="0" err="1"/>
              <a:t>Community-based</a:t>
            </a:r>
            <a:r>
              <a:rPr lang="cs-CZ" sz="1400" dirty="0"/>
              <a:t> </a:t>
            </a:r>
            <a:r>
              <a:rPr lang="cs-CZ" sz="1400" dirty="0" err="1"/>
              <a:t>approaches</a:t>
            </a:r>
            <a:r>
              <a:rPr lang="cs-CZ" sz="1400" dirty="0"/>
              <a:t> / </a:t>
            </a:r>
            <a:r>
              <a:rPr lang="cs-CZ" sz="1400" dirty="0" err="1"/>
              <a:t>research</a:t>
            </a:r>
            <a:endParaRPr lang="cs-CZ" sz="1400" dirty="0">
              <a:ea typeface="Source Sans Pro"/>
            </a:endParaRPr>
          </a:p>
          <a:p>
            <a:pPr algn="ctr"/>
            <a:endParaRPr lang="cs-CZ" sz="1400" dirty="0"/>
          </a:p>
          <a:p>
            <a:pPr algn="ctr"/>
            <a:endParaRPr lang="cs-CZ" sz="1400" dirty="0"/>
          </a:p>
        </p:txBody>
      </p:sp>
      <p:sp>
        <p:nvSpPr>
          <p:cNvPr id="12" name="Obdélník: se zakulacenými rohy 11">
            <a:extLst>
              <a:ext uri="{FF2B5EF4-FFF2-40B4-BE49-F238E27FC236}">
                <a16:creationId xmlns:a16="http://schemas.microsoft.com/office/drawing/2014/main" id="{D58F19E7-12D6-922D-B431-4E49FE2067C9}"/>
              </a:ext>
            </a:extLst>
          </p:cNvPr>
          <p:cNvSpPr/>
          <p:nvPr/>
        </p:nvSpPr>
        <p:spPr>
          <a:xfrm>
            <a:off x="7313650" y="4388050"/>
            <a:ext cx="3464933" cy="2057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endParaRPr lang="cs-CZ" dirty="0">
              <a:solidFill>
                <a:schemeClr val="tx1"/>
              </a:solidFill>
            </a:endParaRPr>
          </a:p>
          <a:p>
            <a:pPr>
              <a:lnSpc>
                <a:spcPct val="150000"/>
              </a:lnSpc>
            </a:pPr>
            <a:r>
              <a:rPr lang="cs-CZ" sz="1600" dirty="0">
                <a:solidFill>
                  <a:schemeClr val="tx1"/>
                </a:solidFill>
              </a:rPr>
              <a:t>Public </a:t>
            </a:r>
            <a:r>
              <a:rPr lang="cs-CZ" sz="1600" dirty="0" err="1">
                <a:solidFill>
                  <a:schemeClr val="tx1"/>
                </a:solidFill>
              </a:rPr>
              <a:t>engagement</a:t>
            </a:r>
            <a:r>
              <a:rPr lang="cs-CZ" sz="1600" dirty="0">
                <a:solidFill>
                  <a:schemeClr val="tx1"/>
                </a:solidFill>
              </a:rPr>
              <a:t> (</a:t>
            </a:r>
            <a:r>
              <a:rPr lang="cs-CZ" sz="1600" dirty="0" err="1">
                <a:solidFill>
                  <a:schemeClr val="tx1"/>
                </a:solidFill>
              </a:rPr>
              <a:t>participation</a:t>
            </a:r>
            <a:r>
              <a:rPr lang="cs-CZ" sz="1600" dirty="0">
                <a:solidFill>
                  <a:schemeClr val="tx1"/>
                </a:solidFill>
              </a:rPr>
              <a:t>)</a:t>
            </a:r>
          </a:p>
          <a:p>
            <a:pPr>
              <a:lnSpc>
                <a:spcPct val="150000"/>
              </a:lnSpc>
            </a:pPr>
            <a:r>
              <a:rPr lang="en-US" sz="1600" dirty="0">
                <a:solidFill>
                  <a:schemeClr val="tx1"/>
                </a:solidFill>
              </a:rPr>
              <a:t>Citizen</a:t>
            </a:r>
            <a:r>
              <a:rPr lang="cs-CZ" sz="1600" dirty="0">
                <a:solidFill>
                  <a:schemeClr val="tx1"/>
                </a:solidFill>
              </a:rPr>
              <a:t> -</a:t>
            </a:r>
            <a:r>
              <a:rPr lang="en-US" sz="1600" dirty="0">
                <a:solidFill>
                  <a:schemeClr val="tx1"/>
                </a:solidFill>
              </a:rPr>
              <a:t>participation</a:t>
            </a:r>
            <a:r>
              <a:rPr lang="cs-CZ" sz="1600" dirty="0">
                <a:solidFill>
                  <a:schemeClr val="tx1"/>
                </a:solidFill>
              </a:rPr>
              <a:t> </a:t>
            </a:r>
            <a:r>
              <a:rPr lang="en-US" sz="1600" dirty="0">
                <a:solidFill>
                  <a:schemeClr val="tx1"/>
                </a:solidFill>
              </a:rPr>
              <a:t>/engagement/</a:t>
            </a:r>
            <a:endParaRPr lang="cs-CZ" sz="1600" dirty="0">
              <a:solidFill>
                <a:schemeClr val="tx1"/>
              </a:solidFill>
            </a:endParaRPr>
          </a:p>
          <a:p>
            <a:pPr>
              <a:lnSpc>
                <a:spcPct val="150000"/>
              </a:lnSpc>
            </a:pPr>
            <a:r>
              <a:rPr lang="en-US" sz="1600" dirty="0">
                <a:solidFill>
                  <a:schemeClr val="tx1"/>
                </a:solidFill>
              </a:rPr>
              <a:t> involvement/ empowerment</a:t>
            </a:r>
            <a:endParaRPr lang="cs-CZ" sz="1600" dirty="0">
              <a:solidFill>
                <a:schemeClr val="tx1"/>
              </a:solidFill>
              <a:ea typeface="Source Sans Pro"/>
            </a:endParaRPr>
          </a:p>
          <a:p>
            <a:pPr marL="0" indent="0">
              <a:lnSpc>
                <a:spcPct val="150000"/>
              </a:lnSpc>
              <a:buNone/>
            </a:pPr>
            <a:endParaRPr lang="cs-CZ" sz="1200" dirty="0">
              <a:solidFill>
                <a:schemeClr val="tx1"/>
              </a:solidFill>
            </a:endParaRPr>
          </a:p>
        </p:txBody>
      </p:sp>
      <p:sp>
        <p:nvSpPr>
          <p:cNvPr id="14" name="Myšlenková bublina: obláček 13">
            <a:extLst>
              <a:ext uri="{FF2B5EF4-FFF2-40B4-BE49-F238E27FC236}">
                <a16:creationId xmlns:a16="http://schemas.microsoft.com/office/drawing/2014/main" id="{FC3E57A5-F8D6-C915-69A2-52F061BB93EC}"/>
              </a:ext>
            </a:extLst>
          </p:cNvPr>
          <p:cNvSpPr/>
          <p:nvPr/>
        </p:nvSpPr>
        <p:spPr>
          <a:xfrm>
            <a:off x="6798591" y="1438257"/>
            <a:ext cx="5311113" cy="2699639"/>
          </a:xfrm>
          <a:prstGeom prst="cloud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rPr>
              <a:t>POLICY and GOVERNANCE actions</a:t>
            </a:r>
          </a:p>
          <a:p>
            <a:pPr algn="ctr"/>
            <a:endParaRPr lang="en-US" sz="1600" dirty="0">
              <a:solidFill>
                <a:schemeClr val="tx1"/>
              </a:solidFill>
            </a:endParaRPr>
          </a:p>
          <a:p>
            <a:pPr algn="ctr"/>
            <a:r>
              <a:rPr lang="en-US" sz="1600" dirty="0">
                <a:solidFill>
                  <a:schemeClr val="tx1"/>
                </a:solidFill>
              </a:rPr>
              <a:t>activities to incorporate people’s interests, concerns, needs,</a:t>
            </a:r>
            <a:r>
              <a:rPr lang="cs-CZ" sz="1600" dirty="0">
                <a:solidFill>
                  <a:schemeClr val="tx1"/>
                </a:solidFill>
              </a:rPr>
              <a:t> </a:t>
            </a:r>
            <a:r>
              <a:rPr lang="en-US" sz="1600" dirty="0">
                <a:solidFill>
                  <a:schemeClr val="tx1"/>
                </a:solidFill>
              </a:rPr>
              <a:t>and values </a:t>
            </a:r>
            <a:endParaRPr lang="cs-CZ" sz="1600" dirty="0">
              <a:solidFill>
                <a:schemeClr val="tx1"/>
              </a:solidFill>
            </a:endParaRPr>
          </a:p>
          <a:p>
            <a:pPr algn="ctr"/>
            <a:endParaRPr lang="cs-CZ" sz="1600" dirty="0">
              <a:solidFill>
                <a:schemeClr val="tx1"/>
              </a:solidFill>
            </a:endParaRPr>
          </a:p>
          <a:p>
            <a:pPr algn="ctr"/>
            <a:r>
              <a:rPr lang="cs-CZ" sz="1600" dirty="0" err="1">
                <a:solidFill>
                  <a:schemeClr val="tx1"/>
                </a:solidFill>
              </a:rPr>
              <a:t>focus</a:t>
            </a:r>
            <a:r>
              <a:rPr lang="cs-CZ" sz="1600" dirty="0">
                <a:solidFill>
                  <a:schemeClr val="tx1"/>
                </a:solidFill>
              </a:rPr>
              <a:t> on -</a:t>
            </a:r>
          </a:p>
          <a:p>
            <a:pPr algn="ctr"/>
            <a:r>
              <a:rPr lang="en-US" sz="1600" dirty="0">
                <a:solidFill>
                  <a:schemeClr val="tx1"/>
                </a:solidFill>
              </a:rPr>
              <a:t>decisions and actions on public issues</a:t>
            </a:r>
            <a:endParaRPr lang="cs-CZ" sz="1600" dirty="0">
              <a:solidFill>
                <a:schemeClr val="tx1"/>
              </a:solidFill>
              <a:ea typeface="Source Sans Pro"/>
            </a:endParaRPr>
          </a:p>
        </p:txBody>
      </p:sp>
      <p:sp>
        <p:nvSpPr>
          <p:cNvPr id="3" name="Obdélník: se zakulacenými rohy 2">
            <a:extLst>
              <a:ext uri="{FF2B5EF4-FFF2-40B4-BE49-F238E27FC236}">
                <a16:creationId xmlns:a16="http://schemas.microsoft.com/office/drawing/2014/main" id="{A8D2702D-505E-1F2A-2909-8E7D0C099A7C}"/>
              </a:ext>
            </a:extLst>
          </p:cNvPr>
          <p:cNvSpPr/>
          <p:nvPr/>
        </p:nvSpPr>
        <p:spPr>
          <a:xfrm>
            <a:off x="3668869" y="5060867"/>
            <a:ext cx="2870671" cy="410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cs-CZ" sz="1400" dirty="0"/>
          </a:p>
          <a:p>
            <a:pPr algn="ctr"/>
            <a:endParaRPr lang="en-US" sz="1400" dirty="0"/>
          </a:p>
          <a:p>
            <a:pPr algn="ctr"/>
            <a:r>
              <a:rPr lang="cs-CZ" sz="1400" dirty="0" err="1"/>
              <a:t>Community</a:t>
            </a:r>
            <a:r>
              <a:rPr lang="cs-CZ" sz="1400" dirty="0"/>
              <a:t> </a:t>
            </a:r>
            <a:r>
              <a:rPr lang="cs-CZ" sz="1400" dirty="0" err="1"/>
              <a:t>engagement</a:t>
            </a:r>
            <a:r>
              <a:rPr lang="cs-CZ" sz="1400" dirty="0"/>
              <a:t> / </a:t>
            </a:r>
            <a:r>
              <a:rPr lang="cs-CZ" sz="1400" dirty="0" err="1"/>
              <a:t>research</a:t>
            </a:r>
            <a:endParaRPr lang="cs-CZ" sz="1400" dirty="0"/>
          </a:p>
          <a:p>
            <a:pPr algn="ctr"/>
            <a:endParaRPr lang="cs-CZ" sz="1400" dirty="0"/>
          </a:p>
          <a:p>
            <a:pPr algn="ctr"/>
            <a:endParaRPr lang="cs-CZ" sz="1400" dirty="0"/>
          </a:p>
        </p:txBody>
      </p:sp>
      <p:sp>
        <p:nvSpPr>
          <p:cNvPr id="6" name="Obdélník: se zakulacenými rohy 5">
            <a:extLst>
              <a:ext uri="{FF2B5EF4-FFF2-40B4-BE49-F238E27FC236}">
                <a16:creationId xmlns:a16="http://schemas.microsoft.com/office/drawing/2014/main" id="{FEE3B0EB-BA2D-69D7-B136-C84322BBCC28}"/>
              </a:ext>
            </a:extLst>
          </p:cNvPr>
          <p:cNvSpPr/>
          <p:nvPr/>
        </p:nvSpPr>
        <p:spPr>
          <a:xfrm>
            <a:off x="622339" y="5114340"/>
            <a:ext cx="2870670" cy="356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cs-CZ" sz="1400" dirty="0"/>
          </a:p>
          <a:p>
            <a:pPr algn="ctr"/>
            <a:endParaRPr lang="en-US" sz="1400" dirty="0"/>
          </a:p>
          <a:p>
            <a:pPr algn="ctr"/>
            <a:r>
              <a:rPr lang="cs-CZ" sz="1400" dirty="0" err="1"/>
              <a:t>Interactive</a:t>
            </a:r>
            <a:r>
              <a:rPr lang="cs-CZ" sz="1400" dirty="0"/>
              <a:t> </a:t>
            </a:r>
            <a:r>
              <a:rPr lang="cs-CZ" sz="1400" dirty="0" err="1"/>
              <a:t>approaches</a:t>
            </a:r>
            <a:r>
              <a:rPr lang="cs-CZ" sz="1400" dirty="0"/>
              <a:t> / </a:t>
            </a:r>
            <a:r>
              <a:rPr lang="cs-CZ" sz="1400" dirty="0" err="1"/>
              <a:t>research</a:t>
            </a:r>
            <a:endParaRPr lang="cs-CZ" sz="1400" dirty="0"/>
          </a:p>
          <a:p>
            <a:pPr algn="ctr"/>
            <a:endParaRPr lang="cs-CZ" sz="1400" dirty="0"/>
          </a:p>
          <a:p>
            <a:pPr algn="ctr"/>
            <a:endParaRPr lang="cs-CZ" sz="1400" dirty="0"/>
          </a:p>
        </p:txBody>
      </p:sp>
      <p:sp>
        <p:nvSpPr>
          <p:cNvPr id="10" name="Obdélník: se zakulacenými rohy 9">
            <a:extLst>
              <a:ext uri="{FF2B5EF4-FFF2-40B4-BE49-F238E27FC236}">
                <a16:creationId xmlns:a16="http://schemas.microsoft.com/office/drawing/2014/main" id="{8239C453-E36E-B9AC-71EE-E1D4374E3AF2}"/>
              </a:ext>
            </a:extLst>
          </p:cNvPr>
          <p:cNvSpPr/>
          <p:nvPr/>
        </p:nvSpPr>
        <p:spPr>
          <a:xfrm>
            <a:off x="431838" y="5709653"/>
            <a:ext cx="3061171" cy="297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cs-CZ" sz="1400" dirty="0"/>
          </a:p>
          <a:p>
            <a:pPr algn="ctr"/>
            <a:endParaRPr lang="en-US" sz="1400" dirty="0"/>
          </a:p>
          <a:p>
            <a:pPr algn="ctr"/>
            <a:r>
              <a:rPr lang="cs-CZ" sz="1400" dirty="0" err="1"/>
              <a:t>Participatory</a:t>
            </a:r>
            <a:r>
              <a:rPr lang="cs-CZ" sz="1400" dirty="0"/>
              <a:t> </a:t>
            </a:r>
            <a:r>
              <a:rPr lang="cs-CZ" sz="1400" dirty="0" err="1"/>
              <a:t>approaches</a:t>
            </a:r>
            <a:r>
              <a:rPr lang="cs-CZ" sz="1400" dirty="0"/>
              <a:t> / </a:t>
            </a:r>
            <a:r>
              <a:rPr lang="cs-CZ" sz="1400" dirty="0" err="1"/>
              <a:t>research</a:t>
            </a:r>
            <a:endParaRPr lang="cs-CZ" sz="1400" dirty="0"/>
          </a:p>
          <a:p>
            <a:pPr algn="ctr"/>
            <a:endParaRPr lang="cs-CZ" sz="1400" dirty="0"/>
          </a:p>
          <a:p>
            <a:pPr algn="ctr"/>
            <a:endParaRPr lang="cs-CZ" sz="1400" dirty="0"/>
          </a:p>
        </p:txBody>
      </p:sp>
      <p:sp>
        <p:nvSpPr>
          <p:cNvPr id="13" name="Myšlenková bublina: obláček 12">
            <a:extLst>
              <a:ext uri="{FF2B5EF4-FFF2-40B4-BE49-F238E27FC236}">
                <a16:creationId xmlns:a16="http://schemas.microsoft.com/office/drawing/2014/main" id="{397D639F-9C39-76BD-0AAE-992062818CAB}"/>
              </a:ext>
            </a:extLst>
          </p:cNvPr>
          <p:cNvSpPr/>
          <p:nvPr/>
        </p:nvSpPr>
        <p:spPr>
          <a:xfrm>
            <a:off x="431837" y="1780472"/>
            <a:ext cx="5960452" cy="258105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p>
          <a:p>
            <a:pPr algn="ctr"/>
            <a:r>
              <a:rPr lang="en-US" sz="1600" b="1" dirty="0"/>
              <a:t>RESEARCH</a:t>
            </a:r>
          </a:p>
          <a:p>
            <a:pPr algn="ctr"/>
            <a:endParaRPr lang="en-US" sz="1600" dirty="0"/>
          </a:p>
          <a:p>
            <a:pPr algn="ctr"/>
            <a:r>
              <a:rPr lang="cs-CZ" sz="1600" dirty="0" err="1"/>
              <a:t>social</a:t>
            </a:r>
            <a:r>
              <a:rPr lang="cs-CZ" sz="1600" dirty="0"/>
              <a:t> </a:t>
            </a:r>
            <a:r>
              <a:rPr lang="cs-CZ" sz="1600" dirty="0" err="1"/>
              <a:t>sciences</a:t>
            </a:r>
            <a:r>
              <a:rPr lang="cs-CZ" sz="1600" dirty="0"/>
              <a:t> and </a:t>
            </a:r>
            <a:r>
              <a:rPr lang="cs-CZ" sz="1600" dirty="0" err="1"/>
              <a:t>humanities</a:t>
            </a:r>
            <a:r>
              <a:rPr lang="cs-CZ" sz="1600" dirty="0"/>
              <a:t> </a:t>
            </a:r>
            <a:r>
              <a:rPr lang="cs-CZ" sz="1600" dirty="0" err="1"/>
              <a:t>perspectives</a:t>
            </a:r>
            <a:endParaRPr lang="cs-CZ" sz="1600" dirty="0">
              <a:ea typeface="Source Sans Pro"/>
            </a:endParaRPr>
          </a:p>
          <a:p>
            <a:pPr algn="ctr"/>
            <a:endParaRPr lang="cs-CZ" sz="1600" dirty="0">
              <a:ea typeface="Source Sans Pro"/>
            </a:endParaRPr>
          </a:p>
          <a:p>
            <a:pPr algn="ctr"/>
            <a:r>
              <a:rPr lang="en-US" sz="1600" dirty="0"/>
              <a:t>collaborations among scientists and  stakeholders</a:t>
            </a:r>
            <a:endParaRPr lang="cs-CZ" sz="1600" dirty="0">
              <a:ea typeface="Source Sans Pro"/>
            </a:endParaRPr>
          </a:p>
          <a:p>
            <a:pPr algn="ctr"/>
            <a:endParaRPr lang="en-US" sz="1600" dirty="0">
              <a:ea typeface="Source Sans Pro"/>
            </a:endParaRPr>
          </a:p>
          <a:p>
            <a:pPr algn="ctr"/>
            <a:r>
              <a:rPr lang="en-US" sz="1600" dirty="0"/>
              <a:t>address </a:t>
            </a:r>
            <a:r>
              <a:rPr lang="cs-CZ" sz="1600" dirty="0" err="1"/>
              <a:t>real</a:t>
            </a:r>
            <a:r>
              <a:rPr lang="cs-CZ" sz="1600" dirty="0"/>
              <a:t> </a:t>
            </a:r>
            <a:r>
              <a:rPr lang="cs-CZ" sz="1600" dirty="0" err="1"/>
              <a:t>problems</a:t>
            </a:r>
            <a:endParaRPr lang="en-US" sz="1600" dirty="0"/>
          </a:p>
        </p:txBody>
      </p:sp>
    </p:spTree>
    <p:extLst>
      <p:ext uri="{BB962C8B-B14F-4D97-AF65-F5344CB8AC3E}">
        <p14:creationId xmlns:p14="http://schemas.microsoft.com/office/powerpoint/2010/main" val="1188915316"/>
      </p:ext>
    </p:extLst>
  </p:cSld>
  <p:clrMapOvr>
    <a:masterClrMapping/>
  </p:clrMapOvr>
  <mc:AlternateContent xmlns:mc="http://schemas.openxmlformats.org/markup-compatibility/2006" xmlns:p14="http://schemas.microsoft.com/office/powerpoint/2010/main">
    <mc:Choice Requires="p14">
      <p:transition spd="slow" p14:dur="2000" advTm="117883"/>
    </mc:Choice>
    <mc:Fallback xmlns="">
      <p:transition spd="slow" advTm="1178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875133" y="192794"/>
            <a:ext cx="8051894" cy="1325563"/>
          </a:xfrm>
        </p:spPr>
        <p:txBody>
          <a:bodyPr>
            <a:normAutofit/>
          </a:bodyPr>
          <a:lstStyle/>
          <a:p>
            <a:r>
              <a:rPr lang="en-US" sz="4400" b="1" dirty="0">
                <a:latin typeface="Source Sans Pro SemiBold"/>
                <a:cs typeface="Calibri Light"/>
              </a:rPr>
              <a:t>SER and other terms with</a:t>
            </a:r>
            <a:r>
              <a:rPr lang="en-US" b="1" dirty="0">
                <a:latin typeface="Source Sans Pro SemiBold"/>
                <a:cs typeface="Calibri Light"/>
              </a:rPr>
              <a:t> </a:t>
            </a:r>
            <a:r>
              <a:rPr lang="en-US" sz="4400" b="1" dirty="0">
                <a:latin typeface="Source Sans Pro SemiBold"/>
                <a:cs typeface="Calibri Light"/>
              </a:rPr>
              <a:t>similar </a:t>
            </a:r>
            <a:r>
              <a:rPr lang="en-US" b="1" dirty="0">
                <a:latin typeface="Source Sans Pro SemiBold"/>
                <a:cs typeface="Calibri Light"/>
              </a:rPr>
              <a:t>meanings</a:t>
            </a:r>
            <a:endParaRPr lang="lv-LV"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graphicFrame>
        <p:nvGraphicFramePr>
          <p:cNvPr id="17" name="Tabulka 16">
            <a:extLst>
              <a:ext uri="{FF2B5EF4-FFF2-40B4-BE49-F238E27FC236}">
                <a16:creationId xmlns:a16="http://schemas.microsoft.com/office/drawing/2014/main" id="{8AF70844-0178-163D-19E4-CE76212C5D9D}"/>
              </a:ext>
            </a:extLst>
          </p:cNvPr>
          <p:cNvGraphicFramePr>
            <a:graphicFrameLocks noGrp="1"/>
          </p:cNvGraphicFramePr>
          <p:nvPr>
            <p:extLst>
              <p:ext uri="{D42A27DB-BD31-4B8C-83A1-F6EECF244321}">
                <p14:modId xmlns:p14="http://schemas.microsoft.com/office/powerpoint/2010/main" val="821806045"/>
              </p:ext>
            </p:extLst>
          </p:nvPr>
        </p:nvGraphicFramePr>
        <p:xfrm>
          <a:off x="861571" y="1685456"/>
          <a:ext cx="9392391" cy="4523490"/>
        </p:xfrm>
        <a:graphic>
          <a:graphicData uri="http://schemas.openxmlformats.org/drawingml/2006/table">
            <a:tbl>
              <a:tblPr firstRow="1" bandRow="1">
                <a:tableStyleId>{5C22544A-7EE6-4342-B048-85BDC9FD1C3A}</a:tableStyleId>
              </a:tblPr>
              <a:tblGrid>
                <a:gridCol w="3221472">
                  <a:extLst>
                    <a:ext uri="{9D8B030D-6E8A-4147-A177-3AD203B41FA5}">
                      <a16:colId xmlns:a16="http://schemas.microsoft.com/office/drawing/2014/main" val="855546287"/>
                    </a:ext>
                  </a:extLst>
                </a:gridCol>
                <a:gridCol w="1400869">
                  <a:extLst>
                    <a:ext uri="{9D8B030D-6E8A-4147-A177-3AD203B41FA5}">
                      <a16:colId xmlns:a16="http://schemas.microsoft.com/office/drawing/2014/main" val="3365021425"/>
                    </a:ext>
                  </a:extLst>
                </a:gridCol>
                <a:gridCol w="1379194">
                  <a:extLst>
                    <a:ext uri="{9D8B030D-6E8A-4147-A177-3AD203B41FA5}">
                      <a16:colId xmlns:a16="http://schemas.microsoft.com/office/drawing/2014/main" val="2520785665"/>
                    </a:ext>
                  </a:extLst>
                </a:gridCol>
                <a:gridCol w="1505563">
                  <a:extLst>
                    <a:ext uri="{9D8B030D-6E8A-4147-A177-3AD203B41FA5}">
                      <a16:colId xmlns:a16="http://schemas.microsoft.com/office/drawing/2014/main" val="2218011676"/>
                    </a:ext>
                  </a:extLst>
                </a:gridCol>
                <a:gridCol w="1885293">
                  <a:extLst>
                    <a:ext uri="{9D8B030D-6E8A-4147-A177-3AD203B41FA5}">
                      <a16:colId xmlns:a16="http://schemas.microsoft.com/office/drawing/2014/main" val="1159948792"/>
                    </a:ext>
                  </a:extLst>
                </a:gridCol>
              </a:tblGrid>
              <a:tr h="1024143">
                <a:tc>
                  <a:txBody>
                    <a:bodyPr/>
                    <a:lstStyle/>
                    <a:p>
                      <a:pPr algn="l"/>
                      <a:endParaRPr lang="cs-CZ" dirty="0"/>
                    </a:p>
                  </a:txBody>
                  <a:tcPr/>
                </a:tc>
                <a:tc>
                  <a:txBody>
                    <a:bodyPr/>
                    <a:lstStyle/>
                    <a:p>
                      <a:pPr marL="0" algn="l" defTabSz="914400" rtl="0" eaLnBrk="1" latinLnBrk="0" hangingPunct="1"/>
                      <a:r>
                        <a:rPr lang="pt-PT" sz="1800" b="0" kern="1200" dirty="0">
                          <a:solidFill>
                            <a:schemeClr val="lt1"/>
                          </a:solidFill>
                          <a:latin typeface="+mn-lt"/>
                          <a:ea typeface="+mn-ea"/>
                          <a:cs typeface="+mn-cs"/>
                        </a:rPr>
                        <a:t>N of publications</a:t>
                      </a:r>
                      <a:endParaRPr lang="cs-CZ" sz="1800" b="0" kern="1200" dirty="0">
                        <a:solidFill>
                          <a:schemeClr val="lt1"/>
                        </a:solidFill>
                        <a:latin typeface="+mn-lt"/>
                        <a:ea typeface="+mn-ea"/>
                        <a:cs typeface="+mn-cs"/>
                      </a:endParaRPr>
                    </a:p>
                  </a:txBody>
                  <a:tcPr/>
                </a:tc>
                <a:tc>
                  <a:txBody>
                    <a:bodyPr/>
                    <a:lstStyle/>
                    <a:p>
                      <a:r>
                        <a:rPr lang="cs-CZ" sz="1800" b="0" dirty="0"/>
                        <a:t>Most </a:t>
                      </a:r>
                      <a:r>
                        <a:rPr lang="cs-CZ" sz="1800" b="0" dirty="0" err="1"/>
                        <a:t>frequent</a:t>
                      </a:r>
                      <a:r>
                        <a:rPr lang="cs-CZ" sz="1800" b="0" dirty="0"/>
                        <a:t> </a:t>
                      </a:r>
                      <a:r>
                        <a:rPr lang="cs-CZ" sz="1800" b="0" dirty="0" err="1"/>
                        <a:t>subject</a:t>
                      </a:r>
                      <a:r>
                        <a:rPr lang="cs-CZ" sz="1800" b="0" dirty="0"/>
                        <a:t> area</a:t>
                      </a:r>
                    </a:p>
                  </a:txBody>
                  <a:tcPr/>
                </a:tc>
                <a:tc>
                  <a:txBody>
                    <a:bodyPr/>
                    <a:lstStyle/>
                    <a:p>
                      <a:r>
                        <a:rPr lang="cs-CZ" sz="1800" b="0" dirty="0"/>
                        <a:t>2nd most </a:t>
                      </a:r>
                      <a:r>
                        <a:rPr lang="cs-CZ" sz="1800" b="0" dirty="0" err="1"/>
                        <a:t>frequent</a:t>
                      </a:r>
                      <a:r>
                        <a:rPr lang="cs-CZ" sz="1800" b="0" dirty="0"/>
                        <a:t> </a:t>
                      </a:r>
                      <a:r>
                        <a:rPr lang="cs-CZ" sz="1800" b="0" dirty="0" err="1"/>
                        <a:t>subject</a:t>
                      </a:r>
                      <a:r>
                        <a:rPr lang="en-US" sz="1800" b="0" dirty="0"/>
                        <a:t> a</a:t>
                      </a:r>
                      <a:r>
                        <a:rPr lang="cs-CZ" sz="1800" b="0" dirty="0" err="1"/>
                        <a:t>rea</a:t>
                      </a:r>
                      <a:endParaRPr lang="cs-CZ"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kern="1200" dirty="0">
                          <a:solidFill>
                            <a:schemeClr val="lt1"/>
                          </a:solidFill>
                          <a:latin typeface="+mn-lt"/>
                          <a:ea typeface="+mn-ea"/>
                          <a:cs typeface="+mn-cs"/>
                        </a:rPr>
                        <a:t>3rd</a:t>
                      </a:r>
                      <a:r>
                        <a:rPr lang="cs-CZ" sz="1800" b="0" kern="1200" dirty="0">
                          <a:solidFill>
                            <a:schemeClr val="lt1"/>
                          </a:solidFill>
                          <a:latin typeface="+mn-lt"/>
                          <a:ea typeface="+mn-ea"/>
                          <a:cs typeface="+mn-cs"/>
                        </a:rPr>
                        <a:t> most </a:t>
                      </a:r>
                      <a:r>
                        <a:rPr lang="cs-CZ" sz="1800" b="0" kern="1200" dirty="0" err="1">
                          <a:solidFill>
                            <a:schemeClr val="lt1"/>
                          </a:solidFill>
                          <a:latin typeface="+mn-lt"/>
                          <a:ea typeface="+mn-ea"/>
                          <a:cs typeface="+mn-cs"/>
                        </a:rPr>
                        <a:t>frequent</a:t>
                      </a:r>
                      <a:r>
                        <a:rPr lang="cs-CZ" sz="1800" b="0" kern="1200" dirty="0">
                          <a:solidFill>
                            <a:schemeClr val="lt1"/>
                          </a:solidFill>
                          <a:latin typeface="+mn-lt"/>
                          <a:ea typeface="+mn-ea"/>
                          <a:cs typeface="+mn-cs"/>
                        </a:rPr>
                        <a:t> </a:t>
                      </a:r>
                      <a:r>
                        <a:rPr lang="cs-CZ" sz="1800" b="0" kern="1200" dirty="0" err="1">
                          <a:solidFill>
                            <a:schemeClr val="lt1"/>
                          </a:solidFill>
                          <a:latin typeface="+mn-lt"/>
                          <a:ea typeface="+mn-ea"/>
                          <a:cs typeface="+mn-cs"/>
                        </a:rPr>
                        <a:t>subject</a:t>
                      </a:r>
                      <a:r>
                        <a:rPr lang="cs-CZ" sz="1800" b="0" kern="1200" dirty="0">
                          <a:solidFill>
                            <a:schemeClr val="lt1"/>
                          </a:solidFill>
                          <a:latin typeface="+mn-lt"/>
                          <a:ea typeface="+mn-ea"/>
                          <a:cs typeface="+mn-cs"/>
                        </a:rPr>
                        <a:t> area</a:t>
                      </a:r>
                      <a:endParaRPr lang="cs-CZ" sz="1800" dirty="0"/>
                    </a:p>
                  </a:txBody>
                  <a:tcPr/>
                </a:tc>
                <a:extLst>
                  <a:ext uri="{0D108BD9-81ED-4DB2-BD59-A6C34878D82A}">
                    <a16:rowId xmlns:a16="http://schemas.microsoft.com/office/drawing/2014/main" val="1131012230"/>
                  </a:ext>
                </a:extLst>
              </a:tr>
              <a:tr h="603747">
                <a:tc>
                  <a:txBody>
                    <a:bodyPr/>
                    <a:lstStyle/>
                    <a:p>
                      <a:pPr marL="0" algn="l" defTabSz="914400" rtl="0" eaLnBrk="1" latinLnBrk="0" hangingPunct="1"/>
                      <a:r>
                        <a:rPr lang="pt-PT" sz="1600" b="0" i="0" u="none" strike="noStrike" kern="1200" dirty="0">
                          <a:solidFill>
                            <a:schemeClr val="tx1"/>
                          </a:solidFill>
                          <a:latin typeface="+mn-lt"/>
                          <a:ea typeface="+mn-ea"/>
                          <a:cs typeface="+mn-cs"/>
                        </a:rPr>
                        <a:t>Community research, </a:t>
                      </a:r>
                    </a:p>
                    <a:p>
                      <a:pPr marL="0" algn="l" defTabSz="914400" rtl="0" eaLnBrk="1" latinLnBrk="0" hangingPunct="1"/>
                      <a:r>
                        <a:rPr lang="pt-PT" sz="1600" b="0" i="0" u="none" strike="noStrike" kern="1200" dirty="0">
                          <a:solidFill>
                            <a:schemeClr val="tx1"/>
                          </a:solidFill>
                          <a:latin typeface="+mn-lt"/>
                          <a:ea typeface="+mn-ea"/>
                          <a:cs typeface="+mn-cs"/>
                        </a:rPr>
                        <a:t>Community-engaged approach</a:t>
                      </a:r>
                      <a:endParaRPr lang="cs-CZ" sz="1600" b="0" i="0" u="none" strike="noStrike" kern="1200" dirty="0">
                        <a:solidFill>
                          <a:schemeClr val="tx1"/>
                        </a:solidFill>
                        <a:latin typeface="+mn-lt"/>
                        <a:ea typeface="+mn-ea"/>
                        <a:cs typeface="+mn-cs"/>
                      </a:endParaRPr>
                    </a:p>
                  </a:txBody>
                  <a:tcPr/>
                </a:tc>
                <a:tc>
                  <a:txBody>
                    <a:bodyPr/>
                    <a:lstStyle/>
                    <a:p>
                      <a:pPr marL="0" algn="l" defTabSz="914400" rtl="0" eaLnBrk="1" latinLnBrk="0" hangingPunct="1"/>
                      <a:r>
                        <a:rPr lang="pt-PT" sz="1600" b="0" i="0" u="none" strike="noStrike" kern="1200" dirty="0">
                          <a:solidFill>
                            <a:schemeClr val="tx1"/>
                          </a:solidFill>
                          <a:latin typeface="+mn-lt"/>
                          <a:ea typeface="+mn-ea"/>
                          <a:cs typeface="+mn-cs"/>
                        </a:rPr>
                        <a:t>70304</a:t>
                      </a:r>
                      <a:endParaRPr lang="cs-CZ" sz="1600" b="0" i="0" u="none" strike="noStrike" kern="1200" dirty="0">
                        <a:solidFill>
                          <a:schemeClr val="tx1"/>
                        </a:solidFill>
                        <a:latin typeface="+mn-lt"/>
                        <a:ea typeface="+mn-ea"/>
                        <a:cs typeface="+mn-cs"/>
                      </a:endParaRPr>
                    </a:p>
                  </a:txBody>
                  <a:tcPr/>
                </a:tc>
                <a:tc>
                  <a:txBody>
                    <a:bodyPr/>
                    <a:lstStyle/>
                    <a:p>
                      <a:pPr marL="0" algn="l" defTabSz="914400" rtl="0" eaLnBrk="1" latinLnBrk="0" hangingPunct="1"/>
                      <a:r>
                        <a:rPr lang="pt-PT" sz="1600" b="0" i="0" u="none" strike="noStrike" kern="1200" dirty="0">
                          <a:solidFill>
                            <a:schemeClr val="tx1"/>
                          </a:solidFill>
                          <a:latin typeface="+mn-lt"/>
                          <a:ea typeface="+mn-ea"/>
                          <a:cs typeface="+mn-cs"/>
                        </a:rPr>
                        <a:t>Medicine</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i="0" u="none" strike="noStrike" kern="1200" dirty="0">
                          <a:solidFill>
                            <a:schemeClr val="tx1"/>
                          </a:solidFill>
                          <a:latin typeface="+mn-lt"/>
                          <a:ea typeface="+mn-ea"/>
                          <a:cs typeface="+mn-cs"/>
                        </a:rPr>
                        <a:t>Social sciences</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i="0" u="none" strike="noStrike" kern="1200" dirty="0">
                          <a:solidFill>
                            <a:schemeClr val="tx1"/>
                          </a:solidFill>
                          <a:latin typeface="+mn-lt"/>
                          <a:ea typeface="+mn-ea"/>
                          <a:cs typeface="+mn-cs"/>
                        </a:rPr>
                        <a:t>Environ. sc.</a:t>
                      </a:r>
                      <a:endParaRPr lang="cs-CZ" sz="16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2497241858"/>
                  </a:ext>
                </a:extLst>
              </a:tr>
              <a:tr h="567208">
                <a:tc>
                  <a:txBody>
                    <a:bodyPr/>
                    <a:lstStyle/>
                    <a:p>
                      <a:pPr lvl="0" algn="l">
                        <a:buNone/>
                      </a:pPr>
                      <a:r>
                        <a:rPr lang="cs-CZ" sz="1600" b="0" i="0" u="none" strike="noStrike" kern="1200" noProof="0" dirty="0" err="1">
                          <a:solidFill>
                            <a:schemeClr val="tx1"/>
                          </a:solidFill>
                          <a:latin typeface="+mn-lt"/>
                          <a:ea typeface="+mn-ea"/>
                          <a:cs typeface="+mn-cs"/>
                        </a:rPr>
                        <a:t>Interactive</a:t>
                      </a:r>
                      <a:r>
                        <a:rPr lang="cs-CZ" sz="1600" b="0" i="0" u="none" strike="noStrike" kern="1200" noProof="0" dirty="0">
                          <a:solidFill>
                            <a:schemeClr val="tx1"/>
                          </a:solidFill>
                          <a:latin typeface="+mn-lt"/>
                          <a:ea typeface="+mn-ea"/>
                          <a:cs typeface="+mn-cs"/>
                        </a:rPr>
                        <a:t> </a:t>
                      </a:r>
                      <a:r>
                        <a:rPr lang="cs-CZ" sz="1600" b="0" i="0" u="none" strike="noStrike" kern="1200" noProof="0" dirty="0" err="1">
                          <a:solidFill>
                            <a:schemeClr val="tx1"/>
                          </a:solidFill>
                          <a:latin typeface="+mn-lt"/>
                          <a:ea typeface="+mn-ea"/>
                          <a:cs typeface="+mn-cs"/>
                        </a:rPr>
                        <a:t>approach</a:t>
                      </a:r>
                      <a:r>
                        <a:rPr lang="en-US" sz="1600" b="0" i="0" u="none" strike="noStrike" kern="1200" noProof="0" dirty="0">
                          <a:solidFill>
                            <a:schemeClr val="tx1"/>
                          </a:solidFill>
                          <a:latin typeface="+mn-lt"/>
                          <a:ea typeface="+mn-ea"/>
                          <a:cs typeface="+mn-cs"/>
                        </a:rPr>
                        <a:t>/ research</a:t>
                      </a:r>
                      <a:endParaRPr lang="cs-CZ" sz="1600" b="0" i="0" u="none" strike="noStrike" kern="1200" dirty="0">
                        <a:solidFill>
                          <a:schemeClr val="tx1"/>
                        </a:solidFill>
                        <a:latin typeface="+mn-lt"/>
                        <a:ea typeface="+mn-ea"/>
                        <a:cs typeface="+mn-cs"/>
                      </a:endParaRPr>
                    </a:p>
                  </a:txBody>
                  <a:tcPr/>
                </a:tc>
                <a:tc>
                  <a:txBody>
                    <a:bodyPr/>
                    <a:lstStyle/>
                    <a:p>
                      <a:pPr marL="0" marR="0" lvl="0" indent="0" algn="l">
                        <a:lnSpc>
                          <a:spcPct val="100000"/>
                        </a:lnSpc>
                        <a:spcBef>
                          <a:spcPts val="0"/>
                        </a:spcBef>
                        <a:spcAft>
                          <a:spcPts val="0"/>
                        </a:spcAft>
                        <a:buNone/>
                      </a:pPr>
                      <a:r>
                        <a:rPr lang="cs-CZ" sz="1600" b="0" i="0" u="none" strike="noStrike" kern="1200" noProof="0" dirty="0">
                          <a:solidFill>
                            <a:schemeClr val="tx1"/>
                          </a:solidFill>
                          <a:latin typeface="+mn-lt"/>
                          <a:ea typeface="+mn-ea"/>
                          <a:cs typeface="+mn-cs"/>
                        </a:rPr>
                        <a:t>33443</a:t>
                      </a:r>
                    </a:p>
                  </a:txBody>
                  <a:tcPr/>
                </a:tc>
                <a:tc>
                  <a:txBody>
                    <a:bodyPr/>
                    <a:lstStyle/>
                    <a:p>
                      <a:r>
                        <a:rPr lang="pt-PT" sz="1600" b="0" i="0" u="none" strike="noStrike" kern="1200" dirty="0">
                          <a:solidFill>
                            <a:schemeClr val="tx1"/>
                          </a:solidFill>
                          <a:latin typeface="+mn-lt"/>
                          <a:ea typeface="+mn-ea"/>
                          <a:cs typeface="+mn-cs"/>
                        </a:rPr>
                        <a:t>Bioch, Gen, MB</a:t>
                      </a:r>
                      <a:endParaRPr lang="cs-CZ" sz="1600" b="0" i="0" u="none" strike="noStrike" kern="1200" dirty="0">
                        <a:solidFill>
                          <a:schemeClr val="tx1"/>
                        </a:solidFill>
                        <a:latin typeface="+mn-lt"/>
                        <a:ea typeface="+mn-ea"/>
                        <a:cs typeface="+mn-cs"/>
                      </a:endParaRPr>
                    </a:p>
                  </a:txBody>
                  <a:tcPr/>
                </a:tc>
                <a:tc>
                  <a:txBody>
                    <a:bodyPr/>
                    <a:lstStyle/>
                    <a:p>
                      <a:r>
                        <a:rPr lang="pt-PT" sz="1600" b="0" i="0" u="none" strike="noStrike" kern="1200" dirty="0">
                          <a:solidFill>
                            <a:schemeClr val="tx1"/>
                          </a:solidFill>
                          <a:latin typeface="+mn-lt"/>
                          <a:ea typeface="+mn-ea"/>
                          <a:cs typeface="+mn-cs"/>
                        </a:rPr>
                        <a:t>Engineering</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i="0" u="none" strike="noStrike" kern="1200" dirty="0">
                          <a:solidFill>
                            <a:schemeClr val="tx1"/>
                          </a:solidFill>
                          <a:latin typeface="+mn-lt"/>
                          <a:ea typeface="+mn-ea"/>
                          <a:cs typeface="+mn-cs"/>
                        </a:rPr>
                        <a:t>Medicine</a:t>
                      </a:r>
                      <a:endParaRPr lang="cs-CZ" sz="16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2616275623"/>
                  </a:ext>
                </a:extLst>
              </a:tr>
              <a:tr h="573486">
                <a:tc>
                  <a:txBody>
                    <a:bodyPr/>
                    <a:lstStyle/>
                    <a:p>
                      <a:pPr marL="0" algn="l" defTabSz="914400" rtl="0" eaLnBrk="1" latinLnBrk="0" hangingPunct="1"/>
                      <a:r>
                        <a:rPr lang="pt-PT" sz="1600" b="0" i="0" u="none" strike="noStrike" kern="1200" dirty="0">
                          <a:solidFill>
                            <a:schemeClr val="tx1"/>
                          </a:solidFill>
                          <a:latin typeface="+mn-lt"/>
                          <a:ea typeface="+mn-ea"/>
                          <a:cs typeface="+mn-cs"/>
                        </a:rPr>
                        <a:t>Citizen engagement / involvement</a:t>
                      </a:r>
                      <a:endParaRPr lang="cs-CZ" sz="1600" b="0" i="0" u="none" strike="noStrike" kern="1200" dirty="0">
                        <a:solidFill>
                          <a:schemeClr val="tx1"/>
                        </a:solidFill>
                        <a:latin typeface="+mn-lt"/>
                        <a:ea typeface="+mn-ea"/>
                        <a:cs typeface="+mn-cs"/>
                      </a:endParaRPr>
                    </a:p>
                  </a:txBody>
                  <a:tcPr/>
                </a:tc>
                <a:tc>
                  <a:txBody>
                    <a:bodyPr/>
                    <a:lstStyle/>
                    <a:p>
                      <a:pPr marL="0" algn="l" defTabSz="914400" rtl="0" eaLnBrk="1" latinLnBrk="0" hangingPunct="1"/>
                      <a:r>
                        <a:rPr lang="pt-PT" sz="1600" b="0" i="0" u="none" strike="noStrike" kern="1200" dirty="0">
                          <a:solidFill>
                            <a:schemeClr val="tx1"/>
                          </a:solidFill>
                          <a:latin typeface="+mn-lt"/>
                          <a:ea typeface="+mn-ea"/>
                          <a:cs typeface="+mn-cs"/>
                        </a:rPr>
                        <a:t>17479</a:t>
                      </a:r>
                      <a:endParaRPr lang="cs-CZ" sz="1600" b="0" i="0" u="none" strike="noStrike" kern="1200" dirty="0">
                        <a:solidFill>
                          <a:schemeClr val="tx1"/>
                        </a:solidFill>
                        <a:latin typeface="+mn-lt"/>
                        <a:ea typeface="+mn-ea"/>
                        <a:cs typeface="+mn-cs"/>
                      </a:endParaRPr>
                    </a:p>
                  </a:txBody>
                  <a:tcPr/>
                </a:tc>
                <a:tc>
                  <a:txBody>
                    <a:bodyPr/>
                    <a:lstStyle/>
                    <a:p>
                      <a:pPr marL="0" algn="l" defTabSz="914400" rtl="0" eaLnBrk="1" latinLnBrk="0" hangingPunct="1"/>
                      <a:r>
                        <a:rPr lang="pt-PT" sz="1600" b="0" i="0" u="none" strike="noStrike" kern="1200" dirty="0">
                          <a:solidFill>
                            <a:schemeClr val="tx1"/>
                          </a:solidFill>
                          <a:latin typeface="+mn-lt"/>
                          <a:ea typeface="+mn-ea"/>
                          <a:cs typeface="+mn-cs"/>
                        </a:rPr>
                        <a:t>Social sciences</a:t>
                      </a:r>
                      <a:endParaRPr lang="cs-CZ" sz="1600" b="0" i="0" u="none" strike="noStrike" kern="1200" dirty="0">
                        <a:solidFill>
                          <a:schemeClr val="tx1"/>
                        </a:solidFill>
                        <a:latin typeface="+mn-lt"/>
                        <a:ea typeface="+mn-ea"/>
                        <a:cs typeface="+mn-cs"/>
                      </a:endParaRPr>
                    </a:p>
                  </a:txBody>
                  <a:tcPr/>
                </a:tc>
                <a:tc>
                  <a:txBody>
                    <a:bodyPr/>
                    <a:lstStyle/>
                    <a:p>
                      <a:pPr marL="0" algn="l" defTabSz="914400" rtl="0" eaLnBrk="1" latinLnBrk="0" hangingPunct="1"/>
                      <a:r>
                        <a:rPr lang="pt-PT" sz="1600" b="0" i="0" u="none" strike="noStrike" kern="1200" dirty="0">
                          <a:solidFill>
                            <a:schemeClr val="tx1"/>
                          </a:solidFill>
                          <a:latin typeface="+mn-lt"/>
                          <a:ea typeface="+mn-ea"/>
                          <a:cs typeface="+mn-cs"/>
                        </a:rPr>
                        <a:t>Environ. sc.</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i="0" u="none" strike="noStrike" kern="1200" dirty="0">
                          <a:solidFill>
                            <a:schemeClr val="tx1"/>
                          </a:solidFill>
                          <a:latin typeface="+mn-lt"/>
                          <a:ea typeface="+mn-ea"/>
                          <a:cs typeface="+mn-cs"/>
                        </a:rPr>
                        <a:t>Medicine</a:t>
                      </a:r>
                      <a:endParaRPr lang="cs-CZ" sz="16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2848872570"/>
                  </a:ext>
                </a:extLst>
              </a:tr>
              <a:tr h="573486">
                <a:tc>
                  <a:txBody>
                    <a:bodyPr/>
                    <a:lstStyle/>
                    <a:p>
                      <a:r>
                        <a:rPr lang="pt-PT" sz="1600" b="0" i="0" u="none" strike="noStrike" kern="1200" dirty="0">
                          <a:solidFill>
                            <a:schemeClr val="tx1"/>
                          </a:solidFill>
                          <a:latin typeface="+mn-lt"/>
                          <a:ea typeface="+mn-ea"/>
                          <a:cs typeface="+mn-cs"/>
                        </a:rPr>
                        <a:t>Participatory approach/ research</a:t>
                      </a:r>
                      <a:endParaRPr lang="cs-CZ" sz="1600" b="0" i="0" u="none" strike="noStrike" kern="1200" dirty="0">
                        <a:solidFill>
                          <a:schemeClr val="tx1"/>
                        </a:solidFill>
                        <a:latin typeface="+mn-lt"/>
                        <a:ea typeface="+mn-ea"/>
                        <a:cs typeface="+mn-cs"/>
                      </a:endParaRPr>
                    </a:p>
                  </a:txBody>
                  <a:tcPr/>
                </a:tc>
                <a:tc>
                  <a:txBody>
                    <a:bodyPr/>
                    <a:lstStyle/>
                    <a:p>
                      <a:pPr algn="l"/>
                      <a:r>
                        <a:rPr lang="en-US" sz="1600" b="0" i="0" u="none" strike="noStrike" kern="1200" dirty="0">
                          <a:solidFill>
                            <a:schemeClr val="tx1"/>
                          </a:solidFill>
                          <a:latin typeface="+mn-lt"/>
                          <a:ea typeface="+mn-ea"/>
                          <a:cs typeface="+mn-cs"/>
                        </a:rPr>
                        <a:t>10912</a:t>
                      </a:r>
                      <a:endParaRPr lang="cs-CZ" sz="1600" b="0" i="0" u="none" strike="noStrike" kern="1200" dirty="0">
                        <a:solidFill>
                          <a:schemeClr val="tx1"/>
                        </a:solidFill>
                        <a:latin typeface="+mn-lt"/>
                        <a:ea typeface="+mn-ea"/>
                        <a:cs typeface="+mn-cs"/>
                      </a:endParaRPr>
                    </a:p>
                  </a:txBody>
                  <a:tcPr/>
                </a:tc>
                <a:tc>
                  <a:txBody>
                    <a:bodyPr/>
                    <a:lstStyle/>
                    <a:p>
                      <a:r>
                        <a:rPr lang="pt-PT" sz="1600" b="0" i="0" u="none" strike="noStrike" kern="1200" dirty="0">
                          <a:solidFill>
                            <a:schemeClr val="tx1"/>
                          </a:solidFill>
                          <a:latin typeface="+mn-lt"/>
                          <a:ea typeface="+mn-ea"/>
                          <a:cs typeface="+mn-cs"/>
                        </a:rPr>
                        <a:t>Social sciences</a:t>
                      </a:r>
                      <a:endParaRPr lang="cs-CZ" sz="1600" b="0" i="0" u="none" strike="noStrike" kern="1200" dirty="0">
                        <a:solidFill>
                          <a:schemeClr val="tx1"/>
                        </a:solidFill>
                        <a:latin typeface="+mn-lt"/>
                        <a:ea typeface="+mn-ea"/>
                        <a:cs typeface="+mn-cs"/>
                      </a:endParaRPr>
                    </a:p>
                  </a:txBody>
                  <a:tcPr/>
                </a:tc>
                <a:tc>
                  <a:txBody>
                    <a:bodyPr/>
                    <a:lstStyle/>
                    <a:p>
                      <a:r>
                        <a:rPr lang="pt-PT" sz="1600" b="0" i="0" u="none" strike="noStrike" kern="1200" dirty="0">
                          <a:solidFill>
                            <a:schemeClr val="tx1"/>
                          </a:solidFill>
                          <a:latin typeface="+mn-lt"/>
                          <a:ea typeface="+mn-ea"/>
                          <a:cs typeface="+mn-cs"/>
                        </a:rPr>
                        <a:t>Environ. sc.</a:t>
                      </a:r>
                      <a:endParaRPr lang="cs-CZ" sz="1600" b="0" i="0" u="none" strike="noStrike" kern="1200" dirty="0">
                        <a:solidFill>
                          <a:schemeClr val="tx1"/>
                        </a:solidFill>
                        <a:latin typeface="+mn-lt"/>
                        <a:ea typeface="+mn-ea"/>
                        <a:cs typeface="+mn-cs"/>
                      </a:endParaRPr>
                    </a:p>
                  </a:txBody>
                  <a:tcPr/>
                </a:tc>
                <a:tc>
                  <a:txBody>
                    <a:bodyPr/>
                    <a:lstStyle/>
                    <a:p>
                      <a:r>
                        <a:rPr lang="pt-PT" sz="1600" b="0" i="0" u="none" strike="noStrike" kern="1200" dirty="0">
                          <a:solidFill>
                            <a:schemeClr val="tx1"/>
                          </a:solidFill>
                          <a:latin typeface="+mn-lt"/>
                          <a:ea typeface="+mn-ea"/>
                          <a:cs typeface="+mn-cs"/>
                        </a:rPr>
                        <a:t>Agricult. and biol. sc.</a:t>
                      </a:r>
                      <a:endParaRPr lang="cs-CZ" sz="16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2461396073"/>
                  </a:ext>
                </a:extLst>
              </a:tr>
              <a:tr h="573486">
                <a:tc>
                  <a:txBody>
                    <a:bodyPr/>
                    <a:lstStyle/>
                    <a:p>
                      <a:pPr marL="0" algn="l" defTabSz="914400" rtl="0" eaLnBrk="1" latinLnBrk="0" hangingPunct="1"/>
                      <a:r>
                        <a:rPr lang="pt-PT" sz="1600" b="0" i="0" u="none" strike="noStrike" kern="1200" dirty="0">
                          <a:solidFill>
                            <a:schemeClr val="tx1"/>
                          </a:solidFill>
                          <a:latin typeface="+mn-lt"/>
                          <a:ea typeface="+mn-ea"/>
                          <a:cs typeface="+mn-cs"/>
                        </a:rPr>
                        <a:t>Transdisciplinary research / apr./ TD</a:t>
                      </a:r>
                      <a:endParaRPr lang="cs-CZ" sz="1600" b="0" i="0" u="none" strike="noStrike" kern="1200" dirty="0">
                        <a:solidFill>
                          <a:schemeClr val="tx1"/>
                        </a:solidFill>
                        <a:latin typeface="+mn-lt"/>
                        <a:ea typeface="+mn-ea"/>
                        <a:cs typeface="+mn-cs"/>
                      </a:endParaRPr>
                    </a:p>
                  </a:txBody>
                  <a:tcPr/>
                </a:tc>
                <a:tc>
                  <a:txBody>
                    <a:bodyPr/>
                    <a:lstStyle/>
                    <a:p>
                      <a:pPr marL="0" algn="l" defTabSz="914400" rtl="0" eaLnBrk="1" latinLnBrk="0" hangingPunct="1"/>
                      <a:r>
                        <a:rPr lang="pt-PT" sz="1600" b="0" i="0" u="none" strike="noStrike" kern="1200" dirty="0">
                          <a:solidFill>
                            <a:schemeClr val="tx1"/>
                          </a:solidFill>
                          <a:latin typeface="+mn-lt"/>
                          <a:ea typeface="+mn-ea"/>
                          <a:cs typeface="+mn-cs"/>
                        </a:rPr>
                        <a:t>2717</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1" i="0" u="none" strike="noStrike" kern="1200" dirty="0">
                          <a:solidFill>
                            <a:schemeClr val="tx1"/>
                          </a:solidFill>
                          <a:latin typeface="+mn-lt"/>
                          <a:ea typeface="+mn-ea"/>
                          <a:cs typeface="+mn-cs"/>
                        </a:rPr>
                        <a:t>Environ. sc.</a:t>
                      </a:r>
                      <a:endParaRPr lang="cs-CZ" sz="1600" b="1"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1" i="0" u="none" strike="noStrike" kern="1200" dirty="0">
                          <a:solidFill>
                            <a:schemeClr val="tx1"/>
                          </a:solidFill>
                          <a:latin typeface="+mn-lt"/>
                          <a:ea typeface="+mn-ea"/>
                          <a:cs typeface="+mn-cs"/>
                        </a:rPr>
                        <a:t>Social sciences</a:t>
                      </a:r>
                      <a:endParaRPr lang="cs-CZ" sz="1600" b="1" i="0" u="none" strike="noStrike" kern="1200" dirty="0">
                        <a:solidFill>
                          <a:schemeClr val="tx1"/>
                        </a:solidFill>
                        <a:latin typeface="+mn-lt"/>
                        <a:ea typeface="+mn-ea"/>
                        <a:cs typeface="+mn-cs"/>
                      </a:endParaRPr>
                    </a:p>
                  </a:txBody>
                  <a:tcPr/>
                </a:tc>
                <a:tc>
                  <a:txBody>
                    <a:bodyPr/>
                    <a:lstStyle/>
                    <a:p>
                      <a:r>
                        <a:rPr lang="pt-PT" sz="1600" b="1" i="0" u="none" strike="noStrike" kern="1200" dirty="0">
                          <a:solidFill>
                            <a:schemeClr val="tx1"/>
                          </a:solidFill>
                          <a:latin typeface="+mn-lt"/>
                          <a:ea typeface="+mn-ea"/>
                          <a:cs typeface="+mn-cs"/>
                        </a:rPr>
                        <a:t>Agricult. and biol. sc.</a:t>
                      </a:r>
                      <a:endParaRPr lang="cs-CZ" sz="1600" b="1"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2815173759"/>
                  </a:ext>
                </a:extLst>
              </a:tr>
              <a:tr h="567208">
                <a:tc>
                  <a:txBody>
                    <a:bodyPr/>
                    <a:lstStyle/>
                    <a:p>
                      <a:r>
                        <a:rPr lang="pt-PT" sz="1600" b="0" i="0" u="none" strike="noStrike" kern="1200" dirty="0">
                          <a:solidFill>
                            <a:schemeClr val="tx1"/>
                          </a:solidFill>
                          <a:latin typeface="+mn-lt"/>
                          <a:ea typeface="+mn-ea"/>
                          <a:cs typeface="+mn-cs"/>
                        </a:rPr>
                        <a:t>Public engagement/ particip.</a:t>
                      </a:r>
                      <a:endParaRPr lang="cs-CZ" sz="1600" b="0" i="0" u="none" strike="noStrike" kern="1200" dirty="0">
                        <a:solidFill>
                          <a:schemeClr val="tx1"/>
                        </a:solidFill>
                        <a:latin typeface="+mn-lt"/>
                        <a:ea typeface="+mn-ea"/>
                        <a:cs typeface="+mn-cs"/>
                      </a:endParaRPr>
                    </a:p>
                  </a:txBody>
                  <a:tcPr/>
                </a:tc>
                <a:tc>
                  <a:txBody>
                    <a:bodyPr/>
                    <a:lstStyle/>
                    <a:p>
                      <a:pPr algn="l"/>
                      <a:r>
                        <a:rPr lang="pt-PT" sz="1600" b="0" i="0" u="none" strike="noStrike" kern="1200" dirty="0">
                          <a:solidFill>
                            <a:schemeClr val="tx1"/>
                          </a:solidFill>
                          <a:latin typeface="+mn-lt"/>
                          <a:ea typeface="+mn-ea"/>
                          <a:cs typeface="+mn-cs"/>
                        </a:rPr>
                        <a:t>2537</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i="0" u="none" strike="noStrike" kern="1200" dirty="0">
                          <a:solidFill>
                            <a:schemeClr val="tx1"/>
                          </a:solidFill>
                          <a:latin typeface="+mn-lt"/>
                          <a:ea typeface="+mn-ea"/>
                          <a:cs typeface="+mn-cs"/>
                        </a:rPr>
                        <a:t>Social sciences</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i="0" u="none" strike="noStrike" kern="1200" dirty="0">
                          <a:solidFill>
                            <a:schemeClr val="tx1"/>
                          </a:solidFill>
                          <a:latin typeface="+mn-lt"/>
                          <a:ea typeface="+mn-ea"/>
                          <a:cs typeface="+mn-cs"/>
                        </a:rPr>
                        <a:t>Medicine</a:t>
                      </a:r>
                      <a:endParaRPr lang="cs-CZ" sz="1600" b="0" i="0" u="none" strike="noStrik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i="0" u="none" strike="noStrike" kern="1200" dirty="0">
                          <a:solidFill>
                            <a:schemeClr val="tx1"/>
                          </a:solidFill>
                          <a:latin typeface="+mn-lt"/>
                          <a:ea typeface="+mn-ea"/>
                          <a:cs typeface="+mn-cs"/>
                        </a:rPr>
                        <a:t>Environ. sc.</a:t>
                      </a:r>
                      <a:endParaRPr lang="cs-CZ" sz="16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194463810"/>
                  </a:ext>
                </a:extLst>
              </a:tr>
            </a:tbl>
          </a:graphicData>
        </a:graphic>
      </p:graphicFrame>
      <p:sp>
        <p:nvSpPr>
          <p:cNvPr id="4" name="TextovéPole 3">
            <a:extLst>
              <a:ext uri="{FF2B5EF4-FFF2-40B4-BE49-F238E27FC236}">
                <a16:creationId xmlns:a16="http://schemas.microsoft.com/office/drawing/2014/main" id="{3266B0F2-D7A0-ACC4-E7E8-36CC3DDDE6EF}"/>
              </a:ext>
            </a:extLst>
          </p:cNvPr>
          <p:cNvSpPr txBox="1"/>
          <p:nvPr/>
        </p:nvSpPr>
        <p:spPr>
          <a:xfrm>
            <a:off x="861571" y="6229080"/>
            <a:ext cx="6596851" cy="369332"/>
          </a:xfrm>
          <a:prstGeom prst="rect">
            <a:avLst/>
          </a:prstGeom>
          <a:noFill/>
        </p:spPr>
        <p:txBody>
          <a:bodyPr wrap="square">
            <a:spAutoFit/>
          </a:bodyPr>
          <a:lstStyle/>
          <a:p>
            <a:r>
              <a:rPr lang="en-US" dirty="0"/>
              <a:t>Publications on ScienceDirect until 2024</a:t>
            </a:r>
            <a:endParaRPr lang="cs-CZ" dirty="0"/>
          </a:p>
        </p:txBody>
      </p:sp>
    </p:spTree>
    <p:extLst>
      <p:ext uri="{BB962C8B-B14F-4D97-AF65-F5344CB8AC3E}">
        <p14:creationId xmlns:p14="http://schemas.microsoft.com/office/powerpoint/2010/main" val="4163278399"/>
      </p:ext>
    </p:extLst>
  </p:cSld>
  <p:clrMapOvr>
    <a:masterClrMapping/>
  </p:clrMapOvr>
  <mc:AlternateContent xmlns:mc="http://schemas.openxmlformats.org/markup-compatibility/2006" xmlns:p14="http://schemas.microsoft.com/office/powerpoint/2010/main">
    <mc:Choice Requires="p14">
      <p:transition spd="slow" p14:dur="2000" advTm="75803"/>
    </mc:Choice>
    <mc:Fallback xmlns="">
      <p:transition spd="slow" advTm="758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84533" y="203117"/>
            <a:ext cx="6733057" cy="1325563"/>
          </a:xfrm>
        </p:spPr>
        <p:txBody>
          <a:bodyPr>
            <a:normAutofit/>
          </a:bodyPr>
          <a:lstStyle/>
          <a:p>
            <a:r>
              <a:rPr lang="en-US" i="1" dirty="0" err="1"/>
              <a:t>T</a:t>
            </a:r>
            <a:r>
              <a:rPr lang="en-US" sz="4400" i="1" dirty="0" err="1"/>
              <a:t>ransdisciplinarity</a:t>
            </a:r>
            <a:endParaRPr lang="lv-LV"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pic>
        <p:nvPicPr>
          <p:cNvPr id="6" name="Obrázek 5">
            <a:extLst>
              <a:ext uri="{FF2B5EF4-FFF2-40B4-BE49-F238E27FC236}">
                <a16:creationId xmlns:a16="http://schemas.microsoft.com/office/drawing/2014/main" id="{BB3E6F6D-B9E2-D5A3-12AA-26F5FB892F61}"/>
              </a:ext>
            </a:extLst>
          </p:cNvPr>
          <p:cNvPicPr>
            <a:picLocks noChangeAspect="1"/>
          </p:cNvPicPr>
          <p:nvPr/>
        </p:nvPicPr>
        <p:blipFill rotWithShape="1">
          <a:blip r:embed="rId6"/>
          <a:srcRect l="19896" t="40641" r="21354" b="21479"/>
          <a:stretch/>
        </p:blipFill>
        <p:spPr>
          <a:xfrm>
            <a:off x="799096" y="2041068"/>
            <a:ext cx="10820129" cy="3924300"/>
          </a:xfrm>
          <a:prstGeom prst="rect">
            <a:avLst/>
          </a:prstGeom>
        </p:spPr>
      </p:pic>
    </p:spTree>
    <p:extLst>
      <p:ext uri="{BB962C8B-B14F-4D97-AF65-F5344CB8AC3E}">
        <p14:creationId xmlns:p14="http://schemas.microsoft.com/office/powerpoint/2010/main" val="2800523600"/>
      </p:ext>
    </p:extLst>
  </p:cSld>
  <p:clrMapOvr>
    <a:masterClrMapping/>
  </p:clrMapOvr>
  <mc:AlternateContent xmlns:mc="http://schemas.openxmlformats.org/markup-compatibility/2006" xmlns:p14="http://schemas.microsoft.com/office/powerpoint/2010/main">
    <mc:Choice Requires="p14">
      <p:transition spd="slow" p14:dur="2000" advTm="302723"/>
    </mc:Choice>
    <mc:Fallback xmlns="">
      <p:transition spd="slow" advTm="3027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484533" y="203117"/>
            <a:ext cx="6733057" cy="1325563"/>
          </a:xfrm>
        </p:spPr>
        <p:txBody>
          <a:bodyPr>
            <a:normAutofit/>
          </a:bodyPr>
          <a:lstStyle/>
          <a:p>
            <a:r>
              <a:rPr lang="cs-CZ" i="1" dirty="0"/>
              <a:t>V</a:t>
            </a:r>
            <a:r>
              <a:rPr lang="en-US" sz="4400" i="1" dirty="0" err="1"/>
              <a:t>arieties</a:t>
            </a:r>
            <a:r>
              <a:rPr lang="en-US" sz="4400" i="1" dirty="0"/>
              <a:t> of </a:t>
            </a:r>
            <a:r>
              <a:rPr lang="en-US" sz="4400" i="1" dirty="0" err="1"/>
              <a:t>transdisciplinarity</a:t>
            </a:r>
            <a:endParaRPr lang="lv-LV" dirty="0"/>
          </a:p>
        </p:txBody>
      </p:sp>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graphicFrame>
        <p:nvGraphicFramePr>
          <p:cNvPr id="10" name="Tabulka 10">
            <a:extLst>
              <a:ext uri="{FF2B5EF4-FFF2-40B4-BE49-F238E27FC236}">
                <a16:creationId xmlns:a16="http://schemas.microsoft.com/office/drawing/2014/main" id="{2E696927-E57C-6867-3E2D-85042DBFA2ED}"/>
              </a:ext>
            </a:extLst>
          </p:cNvPr>
          <p:cNvGraphicFramePr>
            <a:graphicFrameLocks noGrp="1"/>
          </p:cNvGraphicFramePr>
          <p:nvPr>
            <p:extLst>
              <p:ext uri="{D42A27DB-BD31-4B8C-83A1-F6EECF244321}">
                <p14:modId xmlns:p14="http://schemas.microsoft.com/office/powerpoint/2010/main" val="2924203687"/>
              </p:ext>
            </p:extLst>
          </p:nvPr>
        </p:nvGraphicFramePr>
        <p:xfrm>
          <a:off x="1327149" y="1856902"/>
          <a:ext cx="9042400" cy="3058784"/>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2875550318"/>
                    </a:ext>
                  </a:extLst>
                </a:gridCol>
                <a:gridCol w="1714505">
                  <a:extLst>
                    <a:ext uri="{9D8B030D-6E8A-4147-A177-3AD203B41FA5}">
                      <a16:colId xmlns:a16="http://schemas.microsoft.com/office/drawing/2014/main" val="1033312136"/>
                    </a:ext>
                  </a:extLst>
                </a:gridCol>
                <a:gridCol w="2620576">
                  <a:extLst>
                    <a:ext uri="{9D8B030D-6E8A-4147-A177-3AD203B41FA5}">
                      <a16:colId xmlns:a16="http://schemas.microsoft.com/office/drawing/2014/main" val="1878738530"/>
                    </a:ext>
                  </a:extLst>
                </a:gridCol>
                <a:gridCol w="2446719">
                  <a:extLst>
                    <a:ext uri="{9D8B030D-6E8A-4147-A177-3AD203B41FA5}">
                      <a16:colId xmlns:a16="http://schemas.microsoft.com/office/drawing/2014/main" val="2516315156"/>
                    </a:ext>
                  </a:extLst>
                </a:gridCol>
              </a:tblGrid>
              <a:tr h="585480">
                <a:tc gridSpan="2">
                  <a:txBody>
                    <a:bodyPr/>
                    <a:lstStyle/>
                    <a:p>
                      <a:endParaRPr lang="cs-CZ" dirty="0"/>
                    </a:p>
                  </a:txBody>
                  <a:tcPr>
                    <a:solidFill>
                      <a:schemeClr val="bg2"/>
                    </a:solidFill>
                  </a:tcPr>
                </a:tc>
                <a:tc hMerge="1">
                  <a:txBody>
                    <a:bodyPr/>
                    <a:lstStyle/>
                    <a:p>
                      <a:endParaRPr lang="cs-CZ" dirty="0"/>
                    </a:p>
                  </a:txBody>
                  <a:tcPr/>
                </a:tc>
                <a:tc gridSpan="2">
                  <a:txBody>
                    <a:bodyPr/>
                    <a:lstStyle/>
                    <a:p>
                      <a:pPr algn="ctr"/>
                      <a:r>
                        <a:rPr lang="cs-CZ" sz="2000" dirty="0" err="1">
                          <a:solidFill>
                            <a:schemeClr val="bg2">
                              <a:lumMod val="25000"/>
                            </a:schemeClr>
                          </a:solidFill>
                        </a:rPr>
                        <a:t>Collaboration</a:t>
                      </a:r>
                      <a:r>
                        <a:rPr lang="en-US" sz="2000" dirty="0">
                          <a:solidFill>
                            <a:schemeClr val="bg2">
                              <a:lumMod val="25000"/>
                            </a:schemeClr>
                          </a:solidFill>
                        </a:rPr>
                        <a:t> </a:t>
                      </a:r>
                    </a:p>
                    <a:p>
                      <a:pPr algn="ctr"/>
                      <a:r>
                        <a:rPr lang="en-US" sz="2000" b="0" dirty="0">
                          <a:solidFill>
                            <a:schemeClr val="bg2">
                              <a:lumMod val="25000"/>
                            </a:schemeClr>
                          </a:solidFill>
                        </a:rPr>
                        <a:t>(level of stakeholders’ participation)</a:t>
                      </a:r>
                      <a:endParaRPr lang="cs-CZ" sz="2000" b="0" dirty="0">
                        <a:solidFill>
                          <a:schemeClr val="bg2">
                            <a:lumMod val="25000"/>
                          </a:schemeClr>
                        </a:solidFill>
                      </a:endParaRPr>
                    </a:p>
                  </a:txBody>
                  <a:tcPr>
                    <a:solidFill>
                      <a:schemeClr val="bg2"/>
                    </a:solidFill>
                  </a:tcPr>
                </a:tc>
                <a:tc hMerge="1">
                  <a:txBody>
                    <a:bodyPr/>
                    <a:lstStyle/>
                    <a:p>
                      <a:endParaRPr lang="cs-CZ" dirty="0"/>
                    </a:p>
                  </a:txBody>
                  <a:tcPr/>
                </a:tc>
                <a:extLst>
                  <a:ext uri="{0D108BD9-81ED-4DB2-BD59-A6C34878D82A}">
                    <a16:rowId xmlns:a16="http://schemas.microsoft.com/office/drawing/2014/main" val="2123250554"/>
                  </a:ext>
                </a:extLst>
              </a:tr>
              <a:tr h="5854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800" b="0" kern="1200" dirty="0">
                        <a:solidFill>
                          <a:schemeClr val="tx2">
                            <a:lumMod val="60000"/>
                            <a:lumOff val="40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800" b="0" kern="1200" dirty="0">
                        <a:solidFill>
                          <a:schemeClr val="bg2">
                            <a:lumMod val="2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b="1" kern="1200" dirty="0" err="1">
                          <a:solidFill>
                            <a:schemeClr val="bg2">
                              <a:lumMod val="25000"/>
                            </a:schemeClr>
                          </a:solidFill>
                          <a:latin typeface="+mn-lt"/>
                          <a:ea typeface="+mn-ea"/>
                          <a:cs typeface="+mn-cs"/>
                        </a:rPr>
                        <a:t>Integration</a:t>
                      </a:r>
                      <a:endParaRPr lang="en-US" sz="2000" b="1" kern="1200" dirty="0">
                        <a:solidFill>
                          <a:schemeClr val="bg2">
                            <a:lumMod val="2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2">
                            <a:lumMod val="2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2">
                              <a:lumMod val="25000"/>
                            </a:schemeClr>
                          </a:solidFill>
                          <a:latin typeface="+mn-lt"/>
                          <a:ea typeface="+mn-ea"/>
                          <a:cs typeface="+mn-cs"/>
                        </a:rPr>
                        <a:t> </a:t>
                      </a:r>
                      <a:r>
                        <a:rPr lang="en-US" sz="2000" b="0" kern="1200" dirty="0">
                          <a:solidFill>
                            <a:schemeClr val="bg2">
                              <a:lumMod val="25000"/>
                            </a:schemeClr>
                          </a:solidFill>
                          <a:latin typeface="+mn-lt"/>
                          <a:ea typeface="+mn-ea"/>
                          <a:cs typeface="+mn-cs"/>
                        </a:rPr>
                        <a:t>(concepts, methods from diff. disciplines)</a:t>
                      </a:r>
                      <a:endParaRPr lang="cs-CZ" sz="2000" b="0" kern="1200" dirty="0">
                        <a:solidFill>
                          <a:schemeClr val="bg2">
                            <a:lumMod val="25000"/>
                          </a:schemeClr>
                        </a:solidFill>
                        <a:latin typeface="+mn-lt"/>
                        <a:ea typeface="+mn-ea"/>
                        <a:cs typeface="+mn-cs"/>
                      </a:endParaRPr>
                    </a:p>
                  </a:txBody>
                  <a:tcPr>
                    <a:solidFill>
                      <a:schemeClr val="bg2"/>
                    </a:solidFill>
                  </a:tcPr>
                </a:tc>
                <a:tc>
                  <a:txBody>
                    <a:bodyPr/>
                    <a:lstStyle/>
                    <a:p>
                      <a:endParaRPr lang="cs-CZ" sz="1800" b="1" kern="1200" dirty="0">
                        <a:solidFill>
                          <a:schemeClr val="lt1"/>
                        </a:solidFill>
                        <a:latin typeface="+mn-lt"/>
                        <a:ea typeface="+mn-ea"/>
                        <a:cs typeface="+mn-cs"/>
                      </a:endParaRPr>
                    </a:p>
                  </a:txBody>
                  <a:tcPr>
                    <a:solidFill>
                      <a:schemeClr val="bg2"/>
                    </a:solidFill>
                  </a:tcPr>
                </a:tc>
                <a:tc>
                  <a:txBody>
                    <a:bodyPr/>
                    <a:lstStyle/>
                    <a:p>
                      <a:pPr algn="ctr"/>
                      <a:r>
                        <a:rPr lang="cs-CZ" i="1" dirty="0" err="1"/>
                        <a:t>narrower</a:t>
                      </a:r>
                      <a:endParaRPr lang="cs-CZ" i="1" dirty="0"/>
                    </a:p>
                  </a:txBody>
                  <a:tcPr>
                    <a:solidFill>
                      <a:schemeClr val="accent1">
                        <a:lumMod val="40000"/>
                        <a:lumOff val="60000"/>
                      </a:schemeClr>
                    </a:solidFill>
                  </a:tcPr>
                </a:tc>
                <a:tc>
                  <a:txBody>
                    <a:bodyPr/>
                    <a:lstStyle/>
                    <a:p>
                      <a:pPr algn="ctr"/>
                      <a:r>
                        <a:rPr lang="cs-CZ" i="1" dirty="0" err="1"/>
                        <a:t>broader</a:t>
                      </a:r>
                      <a:endParaRPr lang="cs-CZ" i="1" dirty="0"/>
                    </a:p>
                  </a:txBody>
                  <a:tcPr>
                    <a:solidFill>
                      <a:schemeClr val="accent1">
                        <a:lumMod val="40000"/>
                        <a:lumOff val="60000"/>
                      </a:schemeClr>
                    </a:solidFill>
                  </a:tcPr>
                </a:tc>
                <a:extLst>
                  <a:ext uri="{0D108BD9-81ED-4DB2-BD59-A6C34878D82A}">
                    <a16:rowId xmlns:a16="http://schemas.microsoft.com/office/drawing/2014/main" val="3051259933"/>
                  </a:ext>
                </a:extLst>
              </a:tr>
              <a:tr h="8861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dirty="0" err="1">
                          <a:solidFill>
                            <a:schemeClr val="tx2">
                              <a:lumMod val="60000"/>
                              <a:lumOff val="40000"/>
                            </a:schemeClr>
                          </a:solidFill>
                          <a:latin typeface="+mn-lt"/>
                          <a:ea typeface="+mn-ea"/>
                          <a:cs typeface="+mn-cs"/>
                        </a:rPr>
                        <a:t>Integration</a:t>
                      </a:r>
                      <a:endParaRPr lang="cs-CZ" sz="1800" b="1" kern="1200" dirty="0">
                        <a:solidFill>
                          <a:schemeClr val="tx2">
                            <a:lumMod val="60000"/>
                            <a:lumOff val="40000"/>
                          </a:schemeClr>
                        </a:solidFill>
                        <a:latin typeface="+mn-lt"/>
                        <a:ea typeface="+mn-ea"/>
                        <a:cs typeface="+mn-cs"/>
                      </a:endParaRPr>
                    </a:p>
                  </a:txBody>
                  <a:tcPr/>
                </a:tc>
                <a:tc>
                  <a:txBody>
                    <a:bodyPr/>
                    <a:lstStyle/>
                    <a:p>
                      <a:pPr marL="0" algn="ctr" defTabSz="914400" rtl="0" eaLnBrk="1" latinLnBrk="0" hangingPunct="1"/>
                      <a:endParaRPr lang="en-US" sz="1800" i="1" kern="1200" dirty="0">
                        <a:solidFill>
                          <a:schemeClr val="dk1"/>
                        </a:solidFill>
                        <a:latin typeface="+mn-lt"/>
                        <a:ea typeface="+mn-ea"/>
                        <a:cs typeface="+mn-cs"/>
                      </a:endParaRPr>
                    </a:p>
                    <a:p>
                      <a:pPr marL="0" algn="ctr" defTabSz="914400" rtl="0" eaLnBrk="1" latinLnBrk="0" hangingPunct="1"/>
                      <a:r>
                        <a:rPr lang="cs-CZ" sz="1800" i="1" kern="1200" dirty="0" err="1">
                          <a:solidFill>
                            <a:schemeClr val="dk1"/>
                          </a:solidFill>
                          <a:latin typeface="+mn-lt"/>
                          <a:ea typeface="+mn-ea"/>
                          <a:cs typeface="+mn-cs"/>
                        </a:rPr>
                        <a:t>shallower</a:t>
                      </a:r>
                      <a:endParaRPr lang="cs-CZ" sz="1800" i="1" kern="1200" dirty="0">
                        <a:solidFill>
                          <a:schemeClr val="dk1"/>
                        </a:solidFill>
                        <a:latin typeface="+mn-lt"/>
                        <a:ea typeface="+mn-ea"/>
                        <a:cs typeface="+mn-cs"/>
                      </a:endParaRPr>
                    </a:p>
                  </a:txBody>
                  <a:tcPr>
                    <a:solidFill>
                      <a:schemeClr val="accent1">
                        <a:lumMod val="40000"/>
                        <a:lumOff val="60000"/>
                      </a:schemeClr>
                    </a:solidFill>
                  </a:tcPr>
                </a:tc>
                <a:tc>
                  <a:txBody>
                    <a:bodyPr/>
                    <a:lstStyle/>
                    <a:p>
                      <a:pPr algn="ctr"/>
                      <a:r>
                        <a:rPr lang="cs-CZ" sz="1600" b="1" dirty="0"/>
                        <a:t>Soft </a:t>
                      </a:r>
                    </a:p>
                    <a:p>
                      <a:pPr algn="ctr"/>
                      <a:r>
                        <a:rPr lang="cs-CZ" sz="1600" b="1" dirty="0" err="1"/>
                        <a:t>transdisciplinarity</a:t>
                      </a:r>
                      <a:endParaRPr lang="cs-CZ" sz="1600" b="1" dirty="0"/>
                    </a:p>
                  </a:txBody>
                  <a:tcPr>
                    <a:solidFill>
                      <a:schemeClr val="accent6">
                        <a:lumMod val="20000"/>
                        <a:lumOff val="80000"/>
                      </a:schemeClr>
                    </a:solidFill>
                  </a:tcPr>
                </a:tc>
                <a:tc>
                  <a:txBody>
                    <a:bodyPr/>
                    <a:lstStyle/>
                    <a:p>
                      <a:pPr algn="ctr"/>
                      <a:r>
                        <a:rPr lang="cs-CZ" sz="1600" b="1" dirty="0" err="1"/>
                        <a:t>Inclusive</a:t>
                      </a:r>
                      <a:r>
                        <a:rPr lang="cs-CZ" sz="1600" b="1" dirty="0"/>
                        <a:t> </a:t>
                      </a:r>
                      <a:r>
                        <a:rPr lang="cs-CZ" sz="1600" b="1" dirty="0" err="1"/>
                        <a:t>transdisciplinarity</a:t>
                      </a:r>
                      <a:endParaRPr lang="cs-CZ" sz="1600" b="1" dirty="0"/>
                    </a:p>
                  </a:txBody>
                  <a:tcPr>
                    <a:solidFill>
                      <a:schemeClr val="accent6">
                        <a:lumMod val="20000"/>
                        <a:lumOff val="80000"/>
                      </a:schemeClr>
                    </a:solidFill>
                  </a:tcPr>
                </a:tc>
                <a:extLst>
                  <a:ext uri="{0D108BD9-81ED-4DB2-BD59-A6C34878D82A}">
                    <a16:rowId xmlns:a16="http://schemas.microsoft.com/office/drawing/2014/main" val="3214499892"/>
                  </a:ext>
                </a:extLst>
              </a:tr>
              <a:tr h="886132">
                <a:tc vMerge="1">
                  <a:txBody>
                    <a:bodyPr/>
                    <a:lstStyle/>
                    <a:p>
                      <a:endParaRPr lang="cs-CZ" dirty="0"/>
                    </a:p>
                  </a:txBody>
                  <a:tcPr/>
                </a:tc>
                <a:tc>
                  <a:txBody>
                    <a:bodyPr/>
                    <a:lstStyle/>
                    <a:p>
                      <a:pPr marL="0" algn="ctr" defTabSz="914400" rtl="0" eaLnBrk="1" latinLnBrk="0" hangingPunct="1"/>
                      <a:endParaRPr lang="en-US" sz="1800" i="1" kern="1200" dirty="0">
                        <a:solidFill>
                          <a:schemeClr val="dk1"/>
                        </a:solidFill>
                        <a:latin typeface="+mn-lt"/>
                        <a:ea typeface="+mn-ea"/>
                        <a:cs typeface="+mn-cs"/>
                      </a:endParaRPr>
                    </a:p>
                    <a:p>
                      <a:pPr marL="0" algn="ctr" defTabSz="914400" rtl="0" eaLnBrk="1" latinLnBrk="0" hangingPunct="1"/>
                      <a:r>
                        <a:rPr lang="cs-CZ" sz="1800" i="1" kern="1200" dirty="0" err="1">
                          <a:solidFill>
                            <a:schemeClr val="dk1"/>
                          </a:solidFill>
                          <a:latin typeface="+mn-lt"/>
                          <a:ea typeface="+mn-ea"/>
                          <a:cs typeface="+mn-cs"/>
                        </a:rPr>
                        <a:t>deeper</a:t>
                      </a:r>
                      <a:endParaRPr lang="cs-CZ" sz="1800" i="1" kern="1200" dirty="0">
                        <a:solidFill>
                          <a:schemeClr val="dk1"/>
                        </a:solidFill>
                        <a:latin typeface="+mn-lt"/>
                        <a:ea typeface="+mn-ea"/>
                        <a:cs typeface="+mn-cs"/>
                      </a:endParaRPr>
                    </a:p>
                  </a:txBody>
                  <a:tcPr>
                    <a:solidFill>
                      <a:schemeClr val="accent1">
                        <a:lumMod val="40000"/>
                        <a:lumOff val="60000"/>
                      </a:schemeClr>
                    </a:solidFill>
                  </a:tcPr>
                </a:tc>
                <a:tc>
                  <a:txBody>
                    <a:bodyPr/>
                    <a:lstStyle/>
                    <a:p>
                      <a:pPr algn="ctr"/>
                      <a:r>
                        <a:rPr lang="cs-CZ" sz="1600" b="1" dirty="0" err="1"/>
                        <a:t>Reflexive</a:t>
                      </a:r>
                      <a:r>
                        <a:rPr lang="cs-CZ" sz="1600" b="1" dirty="0"/>
                        <a:t> </a:t>
                      </a:r>
                      <a:endParaRPr lang="en-US" sz="1600" b="1" dirty="0"/>
                    </a:p>
                    <a:p>
                      <a:pPr algn="ctr"/>
                      <a:r>
                        <a:rPr lang="cs-CZ" sz="1600" b="1" dirty="0" err="1"/>
                        <a:t>transdisciplinarity</a:t>
                      </a:r>
                      <a:endParaRPr lang="cs-CZ" sz="1600" b="1" dirty="0"/>
                    </a:p>
                  </a:txBody>
                  <a:tcPr>
                    <a:solidFill>
                      <a:schemeClr val="accent6">
                        <a:lumMod val="20000"/>
                        <a:lumOff val="80000"/>
                      </a:schemeClr>
                    </a:solidFill>
                  </a:tcPr>
                </a:tc>
                <a:tc>
                  <a:txBody>
                    <a:bodyPr/>
                    <a:lstStyle/>
                    <a:p>
                      <a:pPr algn="ctr"/>
                      <a:r>
                        <a:rPr lang="cs-CZ" sz="1600" b="1" dirty="0"/>
                        <a:t>Hard </a:t>
                      </a:r>
                      <a:endParaRPr lang="en-US" sz="1600" b="1" dirty="0"/>
                    </a:p>
                    <a:p>
                      <a:pPr algn="ctr"/>
                      <a:r>
                        <a:rPr lang="cs-CZ" sz="1600" b="1" dirty="0" err="1"/>
                        <a:t>transdisciplinarity</a:t>
                      </a:r>
                      <a:endParaRPr lang="cs-CZ" sz="1600" b="1" dirty="0"/>
                    </a:p>
                  </a:txBody>
                  <a:tcPr>
                    <a:solidFill>
                      <a:schemeClr val="accent6">
                        <a:lumMod val="20000"/>
                        <a:lumOff val="80000"/>
                      </a:schemeClr>
                    </a:solidFill>
                  </a:tcPr>
                </a:tc>
                <a:extLst>
                  <a:ext uri="{0D108BD9-81ED-4DB2-BD59-A6C34878D82A}">
                    <a16:rowId xmlns:a16="http://schemas.microsoft.com/office/drawing/2014/main" val="794979124"/>
                  </a:ext>
                </a:extLst>
              </a:tr>
            </a:tbl>
          </a:graphicData>
        </a:graphic>
      </p:graphicFrame>
      <p:sp>
        <p:nvSpPr>
          <p:cNvPr id="11" name="Obdélník 10">
            <a:extLst>
              <a:ext uri="{FF2B5EF4-FFF2-40B4-BE49-F238E27FC236}">
                <a16:creationId xmlns:a16="http://schemas.microsoft.com/office/drawing/2014/main" id="{6FBEF7E9-FF0C-D1A3-E4E2-19BB1D0DE004}"/>
              </a:ext>
            </a:extLst>
          </p:cNvPr>
          <p:cNvSpPr/>
          <p:nvPr/>
        </p:nvSpPr>
        <p:spPr>
          <a:xfrm>
            <a:off x="7438313" y="4841632"/>
            <a:ext cx="4999382" cy="4373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000" dirty="0" err="1">
                <a:solidFill>
                  <a:schemeClr val="bg2">
                    <a:lumMod val="25000"/>
                  </a:schemeClr>
                </a:solidFill>
              </a:rPr>
              <a:t>Balsiger</a:t>
            </a:r>
            <a:r>
              <a:rPr lang="cs-CZ" sz="1000" dirty="0">
                <a:solidFill>
                  <a:schemeClr val="bg2">
                    <a:lumMod val="25000"/>
                  </a:schemeClr>
                </a:solidFill>
              </a:rPr>
              <a:t> 2015</a:t>
            </a:r>
          </a:p>
        </p:txBody>
      </p:sp>
      <p:sp>
        <p:nvSpPr>
          <p:cNvPr id="3" name="Obdélník 2">
            <a:extLst>
              <a:ext uri="{FF2B5EF4-FFF2-40B4-BE49-F238E27FC236}">
                <a16:creationId xmlns:a16="http://schemas.microsoft.com/office/drawing/2014/main" id="{EFAB74B2-CCFD-A67D-093D-96E19928720C}"/>
              </a:ext>
            </a:extLst>
          </p:cNvPr>
          <p:cNvSpPr/>
          <p:nvPr/>
        </p:nvSpPr>
        <p:spPr>
          <a:xfrm>
            <a:off x="1327149" y="5278954"/>
            <a:ext cx="5092700" cy="11354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k-SK" dirty="0" err="1">
                <a:solidFill>
                  <a:schemeClr val="tx1"/>
                </a:solidFill>
              </a:rPr>
              <a:t>weak</a:t>
            </a:r>
            <a:r>
              <a:rPr lang="sk-SK" dirty="0">
                <a:solidFill>
                  <a:schemeClr val="tx1"/>
                </a:solidFill>
              </a:rPr>
              <a:t> </a:t>
            </a:r>
            <a:r>
              <a:rPr lang="sk-SK" dirty="0" err="1">
                <a:solidFill>
                  <a:schemeClr val="tx1"/>
                </a:solidFill>
              </a:rPr>
              <a:t>vs</a:t>
            </a:r>
            <a:r>
              <a:rPr lang="sk-SK" dirty="0">
                <a:solidFill>
                  <a:schemeClr val="tx1"/>
                </a:solidFill>
              </a:rPr>
              <a:t> </a:t>
            </a:r>
            <a:r>
              <a:rPr lang="sk-SK" dirty="0" err="1">
                <a:solidFill>
                  <a:schemeClr val="tx1"/>
                </a:solidFill>
              </a:rPr>
              <a:t>strong</a:t>
            </a:r>
            <a:endParaRPr lang="sk-SK" dirty="0">
              <a:solidFill>
                <a:schemeClr val="tx1"/>
              </a:solidFill>
            </a:endParaRPr>
          </a:p>
          <a:p>
            <a:pPr marL="285750" indent="-285750">
              <a:buFont typeface="Arial" panose="020B0604020202020204" pitchFamily="34" charset="0"/>
              <a:buChar char="•"/>
            </a:pPr>
            <a:r>
              <a:rPr lang="sk-SK" dirty="0" err="1">
                <a:solidFill>
                  <a:schemeClr val="tx1"/>
                </a:solidFill>
              </a:rPr>
              <a:t>consulting</a:t>
            </a:r>
            <a:r>
              <a:rPr lang="sk-SK" dirty="0">
                <a:solidFill>
                  <a:schemeClr val="tx1"/>
                </a:solidFill>
              </a:rPr>
              <a:t> </a:t>
            </a:r>
            <a:r>
              <a:rPr lang="sk-SK" dirty="0" err="1">
                <a:solidFill>
                  <a:schemeClr val="tx1"/>
                </a:solidFill>
              </a:rPr>
              <a:t>vs</a:t>
            </a:r>
            <a:r>
              <a:rPr lang="sk-SK" dirty="0">
                <a:solidFill>
                  <a:schemeClr val="tx1"/>
                </a:solidFill>
              </a:rPr>
              <a:t> </a:t>
            </a:r>
            <a:r>
              <a:rPr lang="sk-SK" dirty="0" err="1">
                <a:solidFill>
                  <a:schemeClr val="tx1"/>
                </a:solidFill>
              </a:rPr>
              <a:t>participatory</a:t>
            </a:r>
            <a:endParaRPr lang="sk-SK" dirty="0">
              <a:solidFill>
                <a:schemeClr val="tx1"/>
              </a:solidFill>
            </a:endParaRPr>
          </a:p>
          <a:p>
            <a:endParaRPr lang="cs-CZ" dirty="0">
              <a:solidFill>
                <a:schemeClr val="tx1"/>
              </a:solidFill>
            </a:endParaRPr>
          </a:p>
        </p:txBody>
      </p:sp>
      <p:sp>
        <p:nvSpPr>
          <p:cNvPr id="4" name="Obdélník 3">
            <a:extLst>
              <a:ext uri="{FF2B5EF4-FFF2-40B4-BE49-F238E27FC236}">
                <a16:creationId xmlns:a16="http://schemas.microsoft.com/office/drawing/2014/main" id="{C592D230-F153-C99A-6D52-EB9081D27F28}"/>
              </a:ext>
            </a:extLst>
          </p:cNvPr>
          <p:cNvSpPr/>
          <p:nvPr/>
        </p:nvSpPr>
        <p:spPr>
          <a:xfrm>
            <a:off x="6686549" y="5501673"/>
            <a:ext cx="4552951" cy="69004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TD varieties may change across research stages</a:t>
            </a:r>
            <a:endParaRPr lang="sk-SK"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1160179242"/>
      </p:ext>
    </p:extLst>
  </p:cSld>
  <p:clrMapOvr>
    <a:masterClrMapping/>
  </p:clrMapOvr>
  <mc:AlternateContent xmlns:mc="http://schemas.openxmlformats.org/markup-compatibility/2006" xmlns:p14="http://schemas.microsoft.com/office/powerpoint/2010/main">
    <mc:Choice Requires="p14">
      <p:transition spd="slow" p14:dur="2000" advTm="302723"/>
    </mc:Choice>
    <mc:Fallback xmlns="">
      <p:transition spd="slow" advTm="3027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48B126-048C-A24E-DAA1-7C43CEEA0442}"/>
              </a:ext>
            </a:extLst>
          </p:cNvPr>
          <p:cNvSpPr>
            <a:spLocks noGrp="1"/>
          </p:cNvSpPr>
          <p:nvPr>
            <p:ph type="title"/>
          </p:nvPr>
        </p:nvSpPr>
        <p:spPr>
          <a:xfrm>
            <a:off x="3566422" y="228804"/>
            <a:ext cx="8358444" cy="1368694"/>
          </a:xfrm>
        </p:spPr>
        <p:txBody>
          <a:bodyPr>
            <a:normAutofit/>
          </a:bodyPr>
          <a:lstStyle/>
          <a:p>
            <a:r>
              <a:rPr lang="en-US" i="1" dirty="0"/>
              <a:t>How not to get lost - </a:t>
            </a:r>
            <a:br>
              <a:rPr lang="en-US" i="1" dirty="0"/>
            </a:br>
            <a:r>
              <a:rPr lang="en-US" sz="3600" i="1" dirty="0"/>
              <a:t>Levels of transdisciplinary research</a:t>
            </a:r>
            <a:endParaRPr lang="lv-LV" sz="3600" i="1" dirty="0"/>
          </a:p>
        </p:txBody>
      </p:sp>
      <p:pic>
        <p:nvPicPr>
          <p:cNvPr id="9" name="Zástupný obsah 8" descr="Obsah obrázku text, snímek obrazovky, Písmo, účtenka&#10;&#10;Popis byl vytvořen automaticky">
            <a:extLst>
              <a:ext uri="{FF2B5EF4-FFF2-40B4-BE49-F238E27FC236}">
                <a16:creationId xmlns:a16="http://schemas.microsoft.com/office/drawing/2014/main" id="{B3605537-227A-12CF-D610-46B3D90E932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78020" y="1697662"/>
            <a:ext cx="6835950" cy="4113512"/>
          </a:xfrm>
        </p:spPr>
      </p:pic>
      <p:pic>
        <p:nvPicPr>
          <p:cNvPr id="16" name="Attēls 15">
            <a:extLst>
              <a:ext uri="{FF2B5EF4-FFF2-40B4-BE49-F238E27FC236}">
                <a16:creationId xmlns:a16="http://schemas.microsoft.com/office/drawing/2014/main" id="{EBCAFD0E-77AE-D0A0-7AB7-D9BD43020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096" y="444254"/>
            <a:ext cx="2387991" cy="1167304"/>
          </a:xfrm>
          <a:prstGeom prst="rect">
            <a:avLst/>
          </a:prstGeom>
        </p:spPr>
      </p:pic>
      <p:pic>
        <p:nvPicPr>
          <p:cNvPr id="5" name="Attēls 4">
            <a:extLst>
              <a:ext uri="{FF2B5EF4-FFF2-40B4-BE49-F238E27FC236}">
                <a16:creationId xmlns:a16="http://schemas.microsoft.com/office/drawing/2014/main" id="{F2061F22-2B22-DF7A-E80B-F602A7CF1D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60635"/>
            <a:ext cx="12191991" cy="297365"/>
          </a:xfrm>
          <a:prstGeom prst="rect">
            <a:avLst/>
          </a:prstGeom>
        </p:spPr>
      </p:pic>
      <p:sp>
        <p:nvSpPr>
          <p:cNvPr id="11" name="TextovéPole 10">
            <a:extLst>
              <a:ext uri="{FF2B5EF4-FFF2-40B4-BE49-F238E27FC236}">
                <a16:creationId xmlns:a16="http://schemas.microsoft.com/office/drawing/2014/main" id="{970D9A26-4C1E-0B80-BF5B-2CE5E8978790}"/>
              </a:ext>
            </a:extLst>
          </p:cNvPr>
          <p:cNvSpPr txBox="1"/>
          <p:nvPr/>
        </p:nvSpPr>
        <p:spPr>
          <a:xfrm>
            <a:off x="799096" y="5811174"/>
            <a:ext cx="10914922" cy="861774"/>
          </a:xfrm>
          <a:prstGeom prst="rect">
            <a:avLst/>
          </a:prstGeom>
          <a:noFill/>
        </p:spPr>
        <p:txBody>
          <a:bodyPr wrap="square">
            <a:spAutoFit/>
          </a:bodyPr>
          <a:lstStyle/>
          <a:p>
            <a:endParaRPr lang="cs-CZ" sz="1000" dirty="0"/>
          </a:p>
          <a:p>
            <a:endParaRPr lang="en-US" sz="1000" dirty="0"/>
          </a:p>
          <a:p>
            <a:r>
              <a:rPr lang="cs-CZ" sz="1000" dirty="0"/>
              <a:t>Hirsch </a:t>
            </a:r>
            <a:r>
              <a:rPr lang="cs-CZ" sz="1000" dirty="0" err="1"/>
              <a:t>Hadorn</a:t>
            </a:r>
            <a:r>
              <a:rPr lang="cs-CZ" sz="1000" dirty="0"/>
              <a:t>, Gertrude &amp; </a:t>
            </a:r>
            <a:r>
              <a:rPr lang="cs-CZ" sz="1000" dirty="0" err="1"/>
              <a:t>Bradley</a:t>
            </a:r>
            <a:r>
              <a:rPr lang="cs-CZ" sz="1000" dirty="0"/>
              <a:t>, David &amp; Pohl, Christian &amp; </a:t>
            </a:r>
            <a:r>
              <a:rPr lang="cs-CZ" sz="1000" dirty="0" err="1"/>
              <a:t>Rist</a:t>
            </a:r>
            <a:r>
              <a:rPr lang="cs-CZ" sz="1000" dirty="0"/>
              <a:t>, Stephan &amp; </a:t>
            </a:r>
            <a:r>
              <a:rPr lang="cs-CZ" sz="1000" dirty="0" err="1"/>
              <a:t>Wiesmann</a:t>
            </a:r>
            <a:r>
              <a:rPr lang="cs-CZ" sz="1000" dirty="0"/>
              <a:t>, </a:t>
            </a:r>
            <a:r>
              <a:rPr lang="cs-CZ" sz="1000" dirty="0" err="1"/>
              <a:t>Urs</a:t>
            </a:r>
            <a:r>
              <a:rPr lang="cs-CZ" sz="1000" dirty="0"/>
              <a:t>, 2006. "</a:t>
            </a:r>
            <a:r>
              <a:rPr lang="cs-CZ" sz="1000" dirty="0" err="1">
                <a:hlinkClick r:id="rId7">
                  <a:extLst>
                    <a:ext uri="{A12FA001-AC4F-418D-AE19-62706E023703}">
                      <ahyp:hlinkClr xmlns:ahyp="http://schemas.microsoft.com/office/drawing/2018/hyperlinkcolor" val="tx"/>
                    </a:ext>
                  </a:extLst>
                </a:hlinkClick>
              </a:rPr>
              <a:t>Implications</a:t>
            </a:r>
            <a:r>
              <a:rPr lang="cs-CZ" sz="1000" dirty="0">
                <a:hlinkClick r:id="rId7">
                  <a:extLst>
                    <a:ext uri="{A12FA001-AC4F-418D-AE19-62706E023703}">
                      <ahyp:hlinkClr xmlns:ahyp="http://schemas.microsoft.com/office/drawing/2018/hyperlinkcolor" val="tx"/>
                    </a:ext>
                  </a:extLst>
                </a:hlinkClick>
              </a:rPr>
              <a:t> </a:t>
            </a:r>
            <a:r>
              <a:rPr lang="cs-CZ" sz="1000" dirty="0" err="1">
                <a:hlinkClick r:id="rId7">
                  <a:extLst>
                    <a:ext uri="{A12FA001-AC4F-418D-AE19-62706E023703}">
                      <ahyp:hlinkClr xmlns:ahyp="http://schemas.microsoft.com/office/drawing/2018/hyperlinkcolor" val="tx"/>
                    </a:ext>
                  </a:extLst>
                </a:hlinkClick>
              </a:rPr>
              <a:t>of</a:t>
            </a:r>
            <a:r>
              <a:rPr lang="cs-CZ" sz="1000" dirty="0">
                <a:hlinkClick r:id="rId7">
                  <a:extLst>
                    <a:ext uri="{A12FA001-AC4F-418D-AE19-62706E023703}">
                      <ahyp:hlinkClr xmlns:ahyp="http://schemas.microsoft.com/office/drawing/2018/hyperlinkcolor" val="tx"/>
                    </a:ext>
                  </a:extLst>
                </a:hlinkClick>
              </a:rPr>
              <a:t> </a:t>
            </a:r>
            <a:r>
              <a:rPr lang="cs-CZ" sz="1000" dirty="0" err="1">
                <a:hlinkClick r:id="rId7">
                  <a:extLst>
                    <a:ext uri="{A12FA001-AC4F-418D-AE19-62706E023703}">
                      <ahyp:hlinkClr xmlns:ahyp="http://schemas.microsoft.com/office/drawing/2018/hyperlinkcolor" val="tx"/>
                    </a:ext>
                  </a:extLst>
                </a:hlinkClick>
              </a:rPr>
              <a:t>transdisciplinarity</a:t>
            </a:r>
            <a:r>
              <a:rPr lang="cs-CZ" sz="1000" dirty="0">
                <a:hlinkClick r:id="rId7">
                  <a:extLst>
                    <a:ext uri="{A12FA001-AC4F-418D-AE19-62706E023703}">
                      <ahyp:hlinkClr xmlns:ahyp="http://schemas.microsoft.com/office/drawing/2018/hyperlinkcolor" val="tx"/>
                    </a:ext>
                  </a:extLst>
                </a:hlinkClick>
              </a:rPr>
              <a:t> </a:t>
            </a:r>
            <a:r>
              <a:rPr lang="cs-CZ" sz="1000" dirty="0" err="1">
                <a:hlinkClick r:id="rId7">
                  <a:extLst>
                    <a:ext uri="{A12FA001-AC4F-418D-AE19-62706E023703}">
                      <ahyp:hlinkClr xmlns:ahyp="http://schemas.microsoft.com/office/drawing/2018/hyperlinkcolor" val="tx"/>
                    </a:ext>
                  </a:extLst>
                </a:hlinkClick>
              </a:rPr>
              <a:t>for</a:t>
            </a:r>
            <a:r>
              <a:rPr lang="cs-CZ" sz="1000" dirty="0">
                <a:hlinkClick r:id="rId7">
                  <a:extLst>
                    <a:ext uri="{A12FA001-AC4F-418D-AE19-62706E023703}">
                      <ahyp:hlinkClr xmlns:ahyp="http://schemas.microsoft.com/office/drawing/2018/hyperlinkcolor" val="tx"/>
                    </a:ext>
                  </a:extLst>
                </a:hlinkClick>
              </a:rPr>
              <a:t> </a:t>
            </a:r>
            <a:r>
              <a:rPr lang="cs-CZ" sz="1000" dirty="0" err="1">
                <a:hlinkClick r:id="rId7">
                  <a:extLst>
                    <a:ext uri="{A12FA001-AC4F-418D-AE19-62706E023703}">
                      <ahyp:hlinkClr xmlns:ahyp="http://schemas.microsoft.com/office/drawing/2018/hyperlinkcolor" val="tx"/>
                    </a:ext>
                  </a:extLst>
                </a:hlinkClick>
              </a:rPr>
              <a:t>sustainability</a:t>
            </a:r>
            <a:r>
              <a:rPr lang="cs-CZ" sz="1000" dirty="0">
                <a:hlinkClick r:id="rId7">
                  <a:extLst>
                    <a:ext uri="{A12FA001-AC4F-418D-AE19-62706E023703}">
                      <ahyp:hlinkClr xmlns:ahyp="http://schemas.microsoft.com/office/drawing/2018/hyperlinkcolor" val="tx"/>
                    </a:ext>
                  </a:extLst>
                </a:hlinkClick>
              </a:rPr>
              <a:t> </a:t>
            </a:r>
            <a:r>
              <a:rPr lang="cs-CZ" sz="1000" dirty="0" err="1">
                <a:hlinkClick r:id="rId7">
                  <a:extLst>
                    <a:ext uri="{A12FA001-AC4F-418D-AE19-62706E023703}">
                      <ahyp:hlinkClr xmlns:ahyp="http://schemas.microsoft.com/office/drawing/2018/hyperlinkcolor" val="tx"/>
                    </a:ext>
                  </a:extLst>
                </a:hlinkClick>
              </a:rPr>
              <a:t>research</a:t>
            </a:r>
            <a:r>
              <a:rPr lang="cs-CZ" sz="1000" dirty="0"/>
              <a:t>," </a:t>
            </a:r>
            <a:r>
              <a:rPr lang="cs-CZ" sz="1000" dirty="0" err="1">
                <a:hlinkClick r:id="rId8">
                  <a:extLst>
                    <a:ext uri="{A12FA001-AC4F-418D-AE19-62706E023703}">
                      <ahyp:hlinkClr xmlns:ahyp="http://schemas.microsoft.com/office/drawing/2018/hyperlinkcolor" val="tx"/>
                    </a:ext>
                  </a:extLst>
                </a:hlinkClick>
              </a:rPr>
              <a:t>Ecological</a:t>
            </a:r>
            <a:r>
              <a:rPr lang="cs-CZ" sz="1000" dirty="0">
                <a:hlinkClick r:id="rId8">
                  <a:extLst>
                    <a:ext uri="{A12FA001-AC4F-418D-AE19-62706E023703}">
                      <ahyp:hlinkClr xmlns:ahyp="http://schemas.microsoft.com/office/drawing/2018/hyperlinkcolor" val="tx"/>
                    </a:ext>
                  </a:extLst>
                </a:hlinkClick>
              </a:rPr>
              <a:t> </a:t>
            </a:r>
            <a:r>
              <a:rPr lang="cs-CZ" sz="1000" dirty="0" err="1">
                <a:hlinkClick r:id="rId8">
                  <a:extLst>
                    <a:ext uri="{A12FA001-AC4F-418D-AE19-62706E023703}">
                      <ahyp:hlinkClr xmlns:ahyp="http://schemas.microsoft.com/office/drawing/2018/hyperlinkcolor" val="tx"/>
                    </a:ext>
                  </a:extLst>
                </a:hlinkClick>
              </a:rPr>
              <a:t>Economics</a:t>
            </a:r>
            <a:r>
              <a:rPr lang="cs-CZ" sz="1000" dirty="0"/>
              <a:t>, </a:t>
            </a:r>
            <a:r>
              <a:rPr lang="cs-CZ" sz="1000" dirty="0" err="1"/>
              <a:t>Elsevier</a:t>
            </a:r>
            <a:r>
              <a:rPr lang="cs-CZ" sz="1000" dirty="0"/>
              <a:t>, vol. 60(1), </a:t>
            </a:r>
            <a:r>
              <a:rPr lang="cs-CZ" sz="1000" dirty="0" err="1"/>
              <a:t>pages</a:t>
            </a:r>
            <a:r>
              <a:rPr lang="cs-CZ" sz="1000" dirty="0"/>
              <a:t> 119-128</a:t>
            </a:r>
          </a:p>
          <a:p>
            <a:endParaRPr lang="cs-CZ" sz="1000" dirty="0"/>
          </a:p>
        </p:txBody>
      </p:sp>
    </p:spTree>
    <p:extLst>
      <p:ext uri="{BB962C8B-B14F-4D97-AF65-F5344CB8AC3E}">
        <p14:creationId xmlns:p14="http://schemas.microsoft.com/office/powerpoint/2010/main" val="698698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6929"/>
    </mc:Choice>
    <mc:Fallback xmlns="">
      <p:transition spd="slow" advTm="186929"/>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ae1d6d-50ec-4e70-9179-92410bdb2961" xsi:nil="true"/>
    <lcf76f155ced4ddcb4097134ff3c332f xmlns="8c81cfb7-ada0-46ed-beed-55a0c860b3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577D1C2CBD1A458DFFA9A199AE5361" ma:contentTypeVersion="15" ma:contentTypeDescription="Create a new document." ma:contentTypeScope="" ma:versionID="d668a5321cb83dd5782178ec9a9a5aeb">
  <xsd:schema xmlns:xsd="http://www.w3.org/2001/XMLSchema" xmlns:xs="http://www.w3.org/2001/XMLSchema" xmlns:p="http://schemas.microsoft.com/office/2006/metadata/properties" xmlns:ns2="8c81cfb7-ada0-46ed-beed-55a0c860b3ff" xmlns:ns3="a3ae1d6d-50ec-4e70-9179-92410bdb2961" targetNamespace="http://schemas.microsoft.com/office/2006/metadata/properties" ma:root="true" ma:fieldsID="88bb3c3f27021761e76c4e97433c2a63" ns2:_="" ns3:_="">
    <xsd:import namespace="8c81cfb7-ada0-46ed-beed-55a0c860b3ff"/>
    <xsd:import namespace="a3ae1d6d-50ec-4e70-9179-92410bdb296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1cfb7-ada0-46ed-beed-55a0c860b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ae1d6d-50ec-4e70-9179-92410bdb296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efb9593-1070-4a4c-85f1-eb4b9d3d033f}" ma:internalName="TaxCatchAll" ma:showField="CatchAllData" ma:web="a3ae1d6d-50ec-4e70-9179-92410bdb296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823DFB-5CE3-4A3F-B462-756DEB346100}">
  <ds:schemaRefs>
    <ds:schemaRef ds:uri="http://schemas.microsoft.com/office/2006/metadata/properties"/>
    <ds:schemaRef ds:uri="http://schemas.microsoft.com/office/infopath/2007/PartnerControls"/>
    <ds:schemaRef ds:uri="a3ae1d6d-50ec-4e70-9179-92410bdb2961"/>
    <ds:schemaRef ds:uri="8c81cfb7-ada0-46ed-beed-55a0c860b3ff"/>
  </ds:schemaRefs>
</ds:datastoreItem>
</file>

<file path=customXml/itemProps2.xml><?xml version="1.0" encoding="utf-8"?>
<ds:datastoreItem xmlns:ds="http://schemas.openxmlformats.org/officeDocument/2006/customXml" ds:itemID="{38D90194-0D40-4B74-A103-3D7E6CF39CB9}">
  <ds:schemaRefs>
    <ds:schemaRef ds:uri="http://schemas.microsoft.com/sharepoint/v3/contenttype/forms"/>
  </ds:schemaRefs>
</ds:datastoreItem>
</file>

<file path=customXml/itemProps3.xml><?xml version="1.0" encoding="utf-8"?>
<ds:datastoreItem xmlns:ds="http://schemas.openxmlformats.org/officeDocument/2006/customXml" ds:itemID="{C90A1C0A-90D3-4CDF-BB2E-4A140263DE97}"/>
</file>

<file path=docProps/app.xml><?xml version="1.0" encoding="utf-8"?>
<Properties xmlns="http://schemas.openxmlformats.org/officeDocument/2006/extended-properties" xmlns:vt="http://schemas.openxmlformats.org/officeDocument/2006/docPropsVTypes">
  <Template/>
  <TotalTime>0</TotalTime>
  <Words>2214</Words>
  <Application>Microsoft Office PowerPoint</Application>
  <PresentationFormat>Širokoúhlá obrazovka</PresentationFormat>
  <Paragraphs>454</Paragraphs>
  <Slides>29</Slides>
  <Notes>28</Notes>
  <HiddenSlides>0</HiddenSlides>
  <MMClips>0</MMClips>
  <ScaleCrop>false</ScaleCrop>
  <HeadingPairs>
    <vt:vector size="6" baseType="variant">
      <vt:variant>
        <vt:lpstr>Použitá písma</vt:lpstr>
      </vt:variant>
      <vt:variant>
        <vt:i4>8</vt:i4>
      </vt:variant>
      <vt:variant>
        <vt:lpstr>Motiv</vt:lpstr>
      </vt:variant>
      <vt:variant>
        <vt:i4>2</vt:i4>
      </vt:variant>
      <vt:variant>
        <vt:lpstr>Nadpisy snímků</vt:lpstr>
      </vt:variant>
      <vt:variant>
        <vt:i4>29</vt:i4>
      </vt:variant>
    </vt:vector>
  </HeadingPairs>
  <TitlesOfParts>
    <vt:vector size="39" baseType="lpstr">
      <vt:lpstr>Arial</vt:lpstr>
      <vt:lpstr>Calibri</vt:lpstr>
      <vt:lpstr>Calibri Light</vt:lpstr>
      <vt:lpstr>Nunito</vt:lpstr>
      <vt:lpstr>Source Sans Pro</vt:lpstr>
      <vt:lpstr>Source Sans Pro ExtraLight</vt:lpstr>
      <vt:lpstr>Source Sans Pro Semibold</vt:lpstr>
      <vt:lpstr>Source Sans Pro Semibold</vt:lpstr>
      <vt:lpstr>1_Custom Design</vt:lpstr>
      <vt:lpstr>Custom Design</vt:lpstr>
      <vt:lpstr>     </vt:lpstr>
      <vt:lpstr>Participants’ study fields – Summer school 2024</vt:lpstr>
      <vt:lpstr>Mentimeter Survey</vt:lpstr>
      <vt:lpstr>Socially engaged research  why do we need it?</vt:lpstr>
      <vt:lpstr>SER and other terms with similar meanings</vt:lpstr>
      <vt:lpstr>SER and other terms with similar meanings</vt:lpstr>
      <vt:lpstr>Transdisciplinarity</vt:lpstr>
      <vt:lpstr>Varieties of transdisciplinarity</vt:lpstr>
      <vt:lpstr>How not to get lost -  Levels of transdisciplinary research</vt:lpstr>
      <vt:lpstr>Society Engagement  in various research project phases</vt:lpstr>
      <vt:lpstr>Principles  of transdisciplinary research  quality  </vt:lpstr>
      <vt:lpstr>Principles of transdisciplinary research quality  </vt:lpstr>
      <vt:lpstr>1. Principle of transdisciplinary research quality - RELEVANCE  </vt:lpstr>
      <vt:lpstr>2. Principle of transdisciplinary research quality - CREDIBILITY  </vt:lpstr>
      <vt:lpstr>3. Principle of transdisciplinary research quality - LEGITIMACY  </vt:lpstr>
      <vt:lpstr>4. Principle of transdisciplinary research quality - EFFECTIVENESS  </vt:lpstr>
      <vt:lpstr>Who to involve in SER?</vt:lpstr>
      <vt:lpstr>Stakeholders   – non-academic actors</vt:lpstr>
      <vt:lpstr>What is co-creation  (or co-production) of knowledge between science and society?</vt:lpstr>
      <vt:lpstr>Participatory methods</vt:lpstr>
      <vt:lpstr>How to motivate people  to participate</vt:lpstr>
      <vt:lpstr>Facilitation of participatory meetings</vt:lpstr>
      <vt:lpstr>Participatory methods – Online meeting tools</vt:lpstr>
      <vt:lpstr>THANK YOU</vt:lpstr>
      <vt:lpstr>Previous responses - online Spring School 2024</vt:lpstr>
      <vt:lpstr>Insights about what we learned during the 1st day of the Spring School</vt:lpstr>
      <vt:lpstr>Transdisciplinarity – 7 principles</vt:lpstr>
      <vt:lpstr>Participatory methods – group meetings</vt:lpstr>
      <vt:lpstr>What are your expectations  from the Spring School about  Socially Engaged Research (SER) (51responses)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Dators</dc:creator>
  <cp:lastModifiedBy>Surová Diana</cp:lastModifiedBy>
  <cp:revision>441</cp:revision>
  <dcterms:created xsi:type="dcterms:W3CDTF">2022-12-12T06:42:51Z</dcterms:created>
  <dcterms:modified xsi:type="dcterms:W3CDTF">2024-09-09T06:30:57Z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0x0101003B577D1C2CBD1A458DFFA9A199AE5361</vt:lpwstr>
  </property>
  <property fmtid="{D5CDD505-2E9C-101B-9397-08002B2CF9AE}" pid="3" name="MediaServiceImageTags">
    <vt:lpwstr/>
  </property>
</Properties>
</file>