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307" r:id="rId2"/>
    <p:sldId id="257" r:id="rId3"/>
    <p:sldId id="350" r:id="rId4"/>
    <p:sldId id="258" r:id="rId5"/>
    <p:sldId id="332" r:id="rId6"/>
    <p:sldId id="331" r:id="rId7"/>
    <p:sldId id="333" r:id="rId8"/>
    <p:sldId id="342" r:id="rId9"/>
    <p:sldId id="334" r:id="rId10"/>
    <p:sldId id="270" r:id="rId11"/>
    <p:sldId id="271" r:id="rId12"/>
    <p:sldId id="272" r:id="rId13"/>
    <p:sldId id="336" r:id="rId14"/>
    <p:sldId id="344" r:id="rId15"/>
    <p:sldId id="341" r:id="rId16"/>
    <p:sldId id="337" r:id="rId17"/>
    <p:sldId id="338" r:id="rId18"/>
    <p:sldId id="340" r:id="rId19"/>
    <p:sldId id="275" r:id="rId20"/>
    <p:sldId id="264" r:id="rId21"/>
    <p:sldId id="259" r:id="rId22"/>
    <p:sldId id="34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 Shkaruba" initials="AS" lastIdx="3" clrIdx="0">
    <p:extLst>
      <p:ext uri="{19B8F6BF-5375-455C-9EA6-DF929625EA0E}">
        <p15:presenceInfo xmlns:p15="http://schemas.microsoft.com/office/powerpoint/2012/main" userId="cf7e8dc2afad7fd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4" d="100"/>
          <a:sy n="94" d="100"/>
        </p:scale>
        <p:origin x="27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A0E56-0559-4C46-8B75-41FF8883AEBB}" type="datetimeFigureOut">
              <a:rPr lang="en-GB" smtClean="0"/>
              <a:t>08/09/2024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670B8-97AB-4E0B-B1E2-6E784DB0B517}" type="slidenum">
              <a:rPr lang="en-GB" smtClean="0"/>
              <a:t>‹#›</a:t>
            </a:fld>
            <a:endParaRPr lang="en-GB"/>
          </a:p>
        </p:txBody>
      </p:sp>
    </p:spTree>
    <p:extLst>
      <p:ext uri="{BB962C8B-B14F-4D97-AF65-F5344CB8AC3E}">
        <p14:creationId xmlns:p14="http://schemas.microsoft.com/office/powerpoint/2010/main" val="743305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5D7D-A82B-4309-9F5F-2894000C62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96C9D5D-D873-49B3-969C-78E0BD191B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0576876-D431-4243-B4A5-AE4A73F082B9}"/>
              </a:ext>
            </a:extLst>
          </p:cNvPr>
          <p:cNvSpPr>
            <a:spLocks noGrp="1"/>
          </p:cNvSpPr>
          <p:nvPr>
            <p:ph type="dt" sz="half" idx="10"/>
          </p:nvPr>
        </p:nvSpPr>
        <p:spPr/>
        <p:txBody>
          <a:bodyPr/>
          <a:lstStyle/>
          <a:p>
            <a:fld id="{3EB4363F-387B-4BE9-8A10-88A8D9839A19}" type="datetime1">
              <a:rPr lang="en-GB" smtClean="0"/>
              <a:t>08/09/2024</a:t>
            </a:fld>
            <a:endParaRPr lang="en-GB"/>
          </a:p>
        </p:txBody>
      </p:sp>
      <p:sp>
        <p:nvSpPr>
          <p:cNvPr id="5" name="Footer Placeholder 4">
            <a:extLst>
              <a:ext uri="{FF2B5EF4-FFF2-40B4-BE49-F238E27FC236}">
                <a16:creationId xmlns:a16="http://schemas.microsoft.com/office/drawing/2014/main" id="{80FBD722-35DD-4751-9A9E-CA5ED871C3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E3A321-AF4D-41BA-BAC6-CD0F5D6F2062}"/>
              </a:ext>
            </a:extLst>
          </p:cNvPr>
          <p:cNvSpPr>
            <a:spLocks noGrp="1"/>
          </p:cNvSpPr>
          <p:nvPr>
            <p:ph type="sldNum" sz="quarter" idx="12"/>
          </p:nvPr>
        </p:nvSpPr>
        <p:spPr/>
        <p:txBody>
          <a:bodyPr/>
          <a:lstStyle/>
          <a:p>
            <a:fld id="{19EECBFE-9B22-455E-9614-E8CF0424E2AA}" type="slidenum">
              <a:rPr lang="en-GB" smtClean="0"/>
              <a:t>‹#›</a:t>
            </a:fld>
            <a:endParaRPr lang="en-GB"/>
          </a:p>
        </p:txBody>
      </p:sp>
    </p:spTree>
    <p:extLst>
      <p:ext uri="{BB962C8B-B14F-4D97-AF65-F5344CB8AC3E}">
        <p14:creationId xmlns:p14="http://schemas.microsoft.com/office/powerpoint/2010/main" val="165309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115C7-7274-43AA-9974-828EDB3A0DC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50157DA-0EBA-4128-976A-4070D2485E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7FF6C6-4E13-49A9-956D-2694EF349A10}"/>
              </a:ext>
            </a:extLst>
          </p:cNvPr>
          <p:cNvSpPr>
            <a:spLocks noGrp="1"/>
          </p:cNvSpPr>
          <p:nvPr>
            <p:ph type="dt" sz="half" idx="10"/>
          </p:nvPr>
        </p:nvSpPr>
        <p:spPr/>
        <p:txBody>
          <a:bodyPr/>
          <a:lstStyle/>
          <a:p>
            <a:fld id="{14117DA7-6324-44BF-9BDE-E7879105EF0D}" type="datetime1">
              <a:rPr lang="en-GB" smtClean="0"/>
              <a:t>08/09/2024</a:t>
            </a:fld>
            <a:endParaRPr lang="en-GB"/>
          </a:p>
        </p:txBody>
      </p:sp>
      <p:sp>
        <p:nvSpPr>
          <p:cNvPr id="5" name="Footer Placeholder 4">
            <a:extLst>
              <a:ext uri="{FF2B5EF4-FFF2-40B4-BE49-F238E27FC236}">
                <a16:creationId xmlns:a16="http://schemas.microsoft.com/office/drawing/2014/main" id="{DB180B86-0397-4005-A90E-4E505CCBCD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3505A5-5594-41EA-BF67-BD9D728EA566}"/>
              </a:ext>
            </a:extLst>
          </p:cNvPr>
          <p:cNvSpPr>
            <a:spLocks noGrp="1"/>
          </p:cNvSpPr>
          <p:nvPr>
            <p:ph type="sldNum" sz="quarter" idx="12"/>
          </p:nvPr>
        </p:nvSpPr>
        <p:spPr/>
        <p:txBody>
          <a:bodyPr/>
          <a:lstStyle/>
          <a:p>
            <a:fld id="{19EECBFE-9B22-455E-9614-E8CF0424E2AA}" type="slidenum">
              <a:rPr lang="en-GB" smtClean="0"/>
              <a:t>‹#›</a:t>
            </a:fld>
            <a:endParaRPr lang="en-GB"/>
          </a:p>
        </p:txBody>
      </p:sp>
    </p:spTree>
    <p:extLst>
      <p:ext uri="{BB962C8B-B14F-4D97-AF65-F5344CB8AC3E}">
        <p14:creationId xmlns:p14="http://schemas.microsoft.com/office/powerpoint/2010/main" val="1290915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A69EC8-BB85-4B73-959E-7957E4CA056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3E6C0F-7723-4C0A-9FB1-F612CC2B5C2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62FAC8-9D5F-4D59-BD71-580546B6AFA2}"/>
              </a:ext>
            </a:extLst>
          </p:cNvPr>
          <p:cNvSpPr>
            <a:spLocks noGrp="1"/>
          </p:cNvSpPr>
          <p:nvPr>
            <p:ph type="dt" sz="half" idx="10"/>
          </p:nvPr>
        </p:nvSpPr>
        <p:spPr/>
        <p:txBody>
          <a:bodyPr/>
          <a:lstStyle/>
          <a:p>
            <a:fld id="{241CAB28-D455-49EF-AF1D-23FF8A925BF2}" type="datetime1">
              <a:rPr lang="en-GB" smtClean="0"/>
              <a:t>08/09/2024</a:t>
            </a:fld>
            <a:endParaRPr lang="en-GB"/>
          </a:p>
        </p:txBody>
      </p:sp>
      <p:sp>
        <p:nvSpPr>
          <p:cNvPr id="5" name="Footer Placeholder 4">
            <a:extLst>
              <a:ext uri="{FF2B5EF4-FFF2-40B4-BE49-F238E27FC236}">
                <a16:creationId xmlns:a16="http://schemas.microsoft.com/office/drawing/2014/main" id="{EAA16F10-0700-4DD2-93BD-458E58A2DD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D29E4E-227C-49C0-9E79-B3ABC472ECBA}"/>
              </a:ext>
            </a:extLst>
          </p:cNvPr>
          <p:cNvSpPr>
            <a:spLocks noGrp="1"/>
          </p:cNvSpPr>
          <p:nvPr>
            <p:ph type="sldNum" sz="quarter" idx="12"/>
          </p:nvPr>
        </p:nvSpPr>
        <p:spPr/>
        <p:txBody>
          <a:bodyPr/>
          <a:lstStyle/>
          <a:p>
            <a:fld id="{19EECBFE-9B22-455E-9614-E8CF0424E2AA}" type="slidenum">
              <a:rPr lang="en-GB" smtClean="0"/>
              <a:t>‹#›</a:t>
            </a:fld>
            <a:endParaRPr lang="en-GB"/>
          </a:p>
        </p:txBody>
      </p:sp>
    </p:spTree>
    <p:extLst>
      <p:ext uri="{BB962C8B-B14F-4D97-AF65-F5344CB8AC3E}">
        <p14:creationId xmlns:p14="http://schemas.microsoft.com/office/powerpoint/2010/main" val="155844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56F7-5040-47E0-A555-E73EF023B0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E36334-C0F0-4B2E-8A56-9079520402A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E29CA8-0E61-4072-84A0-96D959F3F5F7}"/>
              </a:ext>
            </a:extLst>
          </p:cNvPr>
          <p:cNvSpPr>
            <a:spLocks noGrp="1"/>
          </p:cNvSpPr>
          <p:nvPr>
            <p:ph type="dt" sz="half" idx="10"/>
          </p:nvPr>
        </p:nvSpPr>
        <p:spPr/>
        <p:txBody>
          <a:bodyPr/>
          <a:lstStyle/>
          <a:p>
            <a:fld id="{7134E2AA-61C5-42F7-92C1-61C30C91E2C4}" type="datetime1">
              <a:rPr lang="en-GB" smtClean="0"/>
              <a:t>08/09/2024</a:t>
            </a:fld>
            <a:endParaRPr lang="en-GB"/>
          </a:p>
        </p:txBody>
      </p:sp>
      <p:sp>
        <p:nvSpPr>
          <p:cNvPr id="5" name="Footer Placeholder 4">
            <a:extLst>
              <a:ext uri="{FF2B5EF4-FFF2-40B4-BE49-F238E27FC236}">
                <a16:creationId xmlns:a16="http://schemas.microsoft.com/office/drawing/2014/main" id="{1C7AB7CE-FF59-41ED-BA8B-D78AD3AEE7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B7A19B-6DD3-4618-A200-81CC3D2D31A9}"/>
              </a:ext>
            </a:extLst>
          </p:cNvPr>
          <p:cNvSpPr>
            <a:spLocks noGrp="1"/>
          </p:cNvSpPr>
          <p:nvPr>
            <p:ph type="sldNum" sz="quarter" idx="12"/>
          </p:nvPr>
        </p:nvSpPr>
        <p:spPr/>
        <p:txBody>
          <a:bodyPr/>
          <a:lstStyle/>
          <a:p>
            <a:fld id="{19EECBFE-9B22-455E-9614-E8CF0424E2AA}" type="slidenum">
              <a:rPr lang="en-GB" smtClean="0"/>
              <a:t>‹#›</a:t>
            </a:fld>
            <a:endParaRPr lang="en-GB"/>
          </a:p>
        </p:txBody>
      </p:sp>
    </p:spTree>
    <p:extLst>
      <p:ext uri="{BB962C8B-B14F-4D97-AF65-F5344CB8AC3E}">
        <p14:creationId xmlns:p14="http://schemas.microsoft.com/office/powerpoint/2010/main" val="2772241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0774-DD7F-4F89-A90D-2546E5E14B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B30780D-AA13-4A64-A242-69C98D02BC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DD5069-FE2B-4A29-8129-3F19440AB099}"/>
              </a:ext>
            </a:extLst>
          </p:cNvPr>
          <p:cNvSpPr>
            <a:spLocks noGrp="1"/>
          </p:cNvSpPr>
          <p:nvPr>
            <p:ph type="dt" sz="half" idx="10"/>
          </p:nvPr>
        </p:nvSpPr>
        <p:spPr/>
        <p:txBody>
          <a:bodyPr/>
          <a:lstStyle/>
          <a:p>
            <a:fld id="{4BEAB80E-8C20-4521-A190-74C1E4E53683}" type="datetime1">
              <a:rPr lang="en-GB" smtClean="0"/>
              <a:t>08/09/2024</a:t>
            </a:fld>
            <a:endParaRPr lang="en-GB"/>
          </a:p>
        </p:txBody>
      </p:sp>
      <p:sp>
        <p:nvSpPr>
          <p:cNvPr id="5" name="Footer Placeholder 4">
            <a:extLst>
              <a:ext uri="{FF2B5EF4-FFF2-40B4-BE49-F238E27FC236}">
                <a16:creationId xmlns:a16="http://schemas.microsoft.com/office/drawing/2014/main" id="{A67F2EF3-3420-4586-B265-5E8F4B2E08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E50570-054C-48D4-A135-A94BF6160144}"/>
              </a:ext>
            </a:extLst>
          </p:cNvPr>
          <p:cNvSpPr>
            <a:spLocks noGrp="1"/>
          </p:cNvSpPr>
          <p:nvPr>
            <p:ph type="sldNum" sz="quarter" idx="12"/>
          </p:nvPr>
        </p:nvSpPr>
        <p:spPr/>
        <p:txBody>
          <a:bodyPr/>
          <a:lstStyle/>
          <a:p>
            <a:fld id="{19EECBFE-9B22-455E-9614-E8CF0424E2AA}" type="slidenum">
              <a:rPr lang="en-GB" smtClean="0"/>
              <a:t>‹#›</a:t>
            </a:fld>
            <a:endParaRPr lang="en-GB"/>
          </a:p>
        </p:txBody>
      </p:sp>
    </p:spTree>
    <p:extLst>
      <p:ext uri="{BB962C8B-B14F-4D97-AF65-F5344CB8AC3E}">
        <p14:creationId xmlns:p14="http://schemas.microsoft.com/office/powerpoint/2010/main" val="2351659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49A10-D37B-4F96-BA9D-6D8C0B19CC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A00AAB-97B0-4210-952B-222CB245F16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96C240-947C-49EC-9AA8-1CBB679108B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AB6717F-BC78-41D6-891D-CC23D1C28ECE}"/>
              </a:ext>
            </a:extLst>
          </p:cNvPr>
          <p:cNvSpPr>
            <a:spLocks noGrp="1"/>
          </p:cNvSpPr>
          <p:nvPr>
            <p:ph type="dt" sz="half" idx="10"/>
          </p:nvPr>
        </p:nvSpPr>
        <p:spPr/>
        <p:txBody>
          <a:bodyPr/>
          <a:lstStyle/>
          <a:p>
            <a:fld id="{D92D4BE2-C1E8-4D68-B43B-EE6681D9BC12}" type="datetime1">
              <a:rPr lang="en-GB" smtClean="0"/>
              <a:t>08/09/2024</a:t>
            </a:fld>
            <a:endParaRPr lang="en-GB"/>
          </a:p>
        </p:txBody>
      </p:sp>
      <p:sp>
        <p:nvSpPr>
          <p:cNvPr id="6" name="Footer Placeholder 5">
            <a:extLst>
              <a:ext uri="{FF2B5EF4-FFF2-40B4-BE49-F238E27FC236}">
                <a16:creationId xmlns:a16="http://schemas.microsoft.com/office/drawing/2014/main" id="{E4D47EE7-A744-4A21-B05A-E6E8CF09D7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2540B1-0158-476E-85B3-28B6356CDED1}"/>
              </a:ext>
            </a:extLst>
          </p:cNvPr>
          <p:cNvSpPr>
            <a:spLocks noGrp="1"/>
          </p:cNvSpPr>
          <p:nvPr>
            <p:ph type="sldNum" sz="quarter" idx="12"/>
          </p:nvPr>
        </p:nvSpPr>
        <p:spPr/>
        <p:txBody>
          <a:bodyPr/>
          <a:lstStyle/>
          <a:p>
            <a:fld id="{19EECBFE-9B22-455E-9614-E8CF0424E2AA}" type="slidenum">
              <a:rPr lang="en-GB" smtClean="0"/>
              <a:t>‹#›</a:t>
            </a:fld>
            <a:endParaRPr lang="en-GB"/>
          </a:p>
        </p:txBody>
      </p:sp>
    </p:spTree>
    <p:extLst>
      <p:ext uri="{BB962C8B-B14F-4D97-AF65-F5344CB8AC3E}">
        <p14:creationId xmlns:p14="http://schemas.microsoft.com/office/powerpoint/2010/main" val="111829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42CEA-7508-460F-A195-5E6077E52BA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37DD09-84F2-484E-9768-09A99971E0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B4C1E7E-C843-4D08-9695-6186E9D25A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1786B62-C591-4086-B7F0-0A8D5F4A61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76720B-8C55-44D3-BFB0-3121F504B5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7ACA9C-5AAA-4668-8378-FFDEF2F68447}"/>
              </a:ext>
            </a:extLst>
          </p:cNvPr>
          <p:cNvSpPr>
            <a:spLocks noGrp="1"/>
          </p:cNvSpPr>
          <p:nvPr>
            <p:ph type="dt" sz="half" idx="10"/>
          </p:nvPr>
        </p:nvSpPr>
        <p:spPr/>
        <p:txBody>
          <a:bodyPr/>
          <a:lstStyle/>
          <a:p>
            <a:fld id="{8E72BAB5-B0B8-46EB-A0AE-C6CF3E2BCA23}" type="datetime1">
              <a:rPr lang="en-GB" smtClean="0"/>
              <a:t>08/09/2024</a:t>
            </a:fld>
            <a:endParaRPr lang="en-GB"/>
          </a:p>
        </p:txBody>
      </p:sp>
      <p:sp>
        <p:nvSpPr>
          <p:cNvPr id="8" name="Footer Placeholder 7">
            <a:extLst>
              <a:ext uri="{FF2B5EF4-FFF2-40B4-BE49-F238E27FC236}">
                <a16:creationId xmlns:a16="http://schemas.microsoft.com/office/drawing/2014/main" id="{25D69E61-C3FA-4636-AF35-690E4A38284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AF69685-63C3-4559-9A37-84B0EDC5EA34}"/>
              </a:ext>
            </a:extLst>
          </p:cNvPr>
          <p:cNvSpPr>
            <a:spLocks noGrp="1"/>
          </p:cNvSpPr>
          <p:nvPr>
            <p:ph type="sldNum" sz="quarter" idx="12"/>
          </p:nvPr>
        </p:nvSpPr>
        <p:spPr/>
        <p:txBody>
          <a:bodyPr/>
          <a:lstStyle/>
          <a:p>
            <a:fld id="{19EECBFE-9B22-455E-9614-E8CF0424E2AA}" type="slidenum">
              <a:rPr lang="en-GB" smtClean="0"/>
              <a:t>‹#›</a:t>
            </a:fld>
            <a:endParaRPr lang="en-GB"/>
          </a:p>
        </p:txBody>
      </p:sp>
    </p:spTree>
    <p:extLst>
      <p:ext uri="{BB962C8B-B14F-4D97-AF65-F5344CB8AC3E}">
        <p14:creationId xmlns:p14="http://schemas.microsoft.com/office/powerpoint/2010/main" val="3586647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D27F2-6CBC-4FC0-9931-40DD05FBE79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180C003-233D-4CB6-9BA0-F77275229CEA}"/>
              </a:ext>
            </a:extLst>
          </p:cNvPr>
          <p:cNvSpPr>
            <a:spLocks noGrp="1"/>
          </p:cNvSpPr>
          <p:nvPr>
            <p:ph type="dt" sz="half" idx="10"/>
          </p:nvPr>
        </p:nvSpPr>
        <p:spPr/>
        <p:txBody>
          <a:bodyPr/>
          <a:lstStyle/>
          <a:p>
            <a:fld id="{2A432C8E-B398-43D9-9EAD-F8189ADBE9D1}" type="datetime1">
              <a:rPr lang="en-GB" smtClean="0"/>
              <a:t>08/09/2024</a:t>
            </a:fld>
            <a:endParaRPr lang="en-GB"/>
          </a:p>
        </p:txBody>
      </p:sp>
      <p:sp>
        <p:nvSpPr>
          <p:cNvPr id="4" name="Footer Placeholder 3">
            <a:extLst>
              <a:ext uri="{FF2B5EF4-FFF2-40B4-BE49-F238E27FC236}">
                <a16:creationId xmlns:a16="http://schemas.microsoft.com/office/drawing/2014/main" id="{51A1B39A-97D9-429D-A530-97A4BA98A37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482E24-E57E-41D5-B127-3BA47C032E64}"/>
              </a:ext>
            </a:extLst>
          </p:cNvPr>
          <p:cNvSpPr>
            <a:spLocks noGrp="1"/>
          </p:cNvSpPr>
          <p:nvPr>
            <p:ph type="sldNum" sz="quarter" idx="12"/>
          </p:nvPr>
        </p:nvSpPr>
        <p:spPr/>
        <p:txBody>
          <a:bodyPr/>
          <a:lstStyle/>
          <a:p>
            <a:fld id="{19EECBFE-9B22-455E-9614-E8CF0424E2AA}" type="slidenum">
              <a:rPr lang="en-GB" smtClean="0"/>
              <a:t>‹#›</a:t>
            </a:fld>
            <a:endParaRPr lang="en-GB"/>
          </a:p>
        </p:txBody>
      </p:sp>
    </p:spTree>
    <p:extLst>
      <p:ext uri="{BB962C8B-B14F-4D97-AF65-F5344CB8AC3E}">
        <p14:creationId xmlns:p14="http://schemas.microsoft.com/office/powerpoint/2010/main" val="3379675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64BF09-754D-4C7D-8FC2-D4E9807CA046}"/>
              </a:ext>
            </a:extLst>
          </p:cNvPr>
          <p:cNvSpPr>
            <a:spLocks noGrp="1"/>
          </p:cNvSpPr>
          <p:nvPr>
            <p:ph type="dt" sz="half" idx="10"/>
          </p:nvPr>
        </p:nvSpPr>
        <p:spPr/>
        <p:txBody>
          <a:bodyPr/>
          <a:lstStyle/>
          <a:p>
            <a:fld id="{47C56247-759D-4068-9636-39FF2E5C6D8A}" type="datetime1">
              <a:rPr lang="en-GB" smtClean="0"/>
              <a:t>08/09/2024</a:t>
            </a:fld>
            <a:endParaRPr lang="en-GB"/>
          </a:p>
        </p:txBody>
      </p:sp>
      <p:sp>
        <p:nvSpPr>
          <p:cNvPr id="3" name="Footer Placeholder 2">
            <a:extLst>
              <a:ext uri="{FF2B5EF4-FFF2-40B4-BE49-F238E27FC236}">
                <a16:creationId xmlns:a16="http://schemas.microsoft.com/office/drawing/2014/main" id="{6AF7E838-4B5E-4D7D-9D98-E3477E07D61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18A542F-1B53-4A32-A248-D7784B5D2F90}"/>
              </a:ext>
            </a:extLst>
          </p:cNvPr>
          <p:cNvSpPr>
            <a:spLocks noGrp="1"/>
          </p:cNvSpPr>
          <p:nvPr>
            <p:ph type="sldNum" sz="quarter" idx="12"/>
          </p:nvPr>
        </p:nvSpPr>
        <p:spPr/>
        <p:txBody>
          <a:bodyPr/>
          <a:lstStyle/>
          <a:p>
            <a:fld id="{19EECBFE-9B22-455E-9614-E8CF0424E2AA}" type="slidenum">
              <a:rPr lang="en-GB" smtClean="0"/>
              <a:t>‹#›</a:t>
            </a:fld>
            <a:endParaRPr lang="en-GB"/>
          </a:p>
        </p:txBody>
      </p:sp>
    </p:spTree>
    <p:extLst>
      <p:ext uri="{BB962C8B-B14F-4D97-AF65-F5344CB8AC3E}">
        <p14:creationId xmlns:p14="http://schemas.microsoft.com/office/powerpoint/2010/main" val="2791129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FBD3D-9A9D-4920-973B-F27238FD10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7C47CB4-5FD8-4BFA-803F-04E894F5B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DED166A-71BC-4DB7-8360-394239860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E02705-0826-487B-8D2E-AB7D1C87EA03}"/>
              </a:ext>
            </a:extLst>
          </p:cNvPr>
          <p:cNvSpPr>
            <a:spLocks noGrp="1"/>
          </p:cNvSpPr>
          <p:nvPr>
            <p:ph type="dt" sz="half" idx="10"/>
          </p:nvPr>
        </p:nvSpPr>
        <p:spPr/>
        <p:txBody>
          <a:bodyPr/>
          <a:lstStyle/>
          <a:p>
            <a:fld id="{9D034E13-2263-4B97-A511-854771440E3D}" type="datetime1">
              <a:rPr lang="en-GB" smtClean="0"/>
              <a:t>08/09/2024</a:t>
            </a:fld>
            <a:endParaRPr lang="en-GB"/>
          </a:p>
        </p:txBody>
      </p:sp>
      <p:sp>
        <p:nvSpPr>
          <p:cNvPr id="6" name="Footer Placeholder 5">
            <a:extLst>
              <a:ext uri="{FF2B5EF4-FFF2-40B4-BE49-F238E27FC236}">
                <a16:creationId xmlns:a16="http://schemas.microsoft.com/office/drawing/2014/main" id="{711E033C-8375-4C02-B58D-0882A367DA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6AF346-70C1-4604-8EFD-A0A81CE07875}"/>
              </a:ext>
            </a:extLst>
          </p:cNvPr>
          <p:cNvSpPr>
            <a:spLocks noGrp="1"/>
          </p:cNvSpPr>
          <p:nvPr>
            <p:ph type="sldNum" sz="quarter" idx="12"/>
          </p:nvPr>
        </p:nvSpPr>
        <p:spPr/>
        <p:txBody>
          <a:bodyPr/>
          <a:lstStyle/>
          <a:p>
            <a:fld id="{19EECBFE-9B22-455E-9614-E8CF0424E2AA}" type="slidenum">
              <a:rPr lang="en-GB" smtClean="0"/>
              <a:t>‹#›</a:t>
            </a:fld>
            <a:endParaRPr lang="en-GB"/>
          </a:p>
        </p:txBody>
      </p:sp>
    </p:spTree>
    <p:extLst>
      <p:ext uri="{BB962C8B-B14F-4D97-AF65-F5344CB8AC3E}">
        <p14:creationId xmlns:p14="http://schemas.microsoft.com/office/powerpoint/2010/main" val="2820559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C1DAF-276D-43B5-8229-E4661B9BF9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3F8BB3-C444-4633-BE1C-2963C16A0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E6732F0-ADE0-48A1-91B3-EEBAC258A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4FD9EB-1B94-4DB6-8FC8-859F8F6372C2}"/>
              </a:ext>
            </a:extLst>
          </p:cNvPr>
          <p:cNvSpPr>
            <a:spLocks noGrp="1"/>
          </p:cNvSpPr>
          <p:nvPr>
            <p:ph type="dt" sz="half" idx="10"/>
          </p:nvPr>
        </p:nvSpPr>
        <p:spPr/>
        <p:txBody>
          <a:bodyPr/>
          <a:lstStyle/>
          <a:p>
            <a:fld id="{661C0D7B-BD00-449F-98D7-89B6BF9AF67A}" type="datetime1">
              <a:rPr lang="en-GB" smtClean="0"/>
              <a:t>08/09/2024</a:t>
            </a:fld>
            <a:endParaRPr lang="en-GB"/>
          </a:p>
        </p:txBody>
      </p:sp>
      <p:sp>
        <p:nvSpPr>
          <p:cNvPr id="6" name="Footer Placeholder 5">
            <a:extLst>
              <a:ext uri="{FF2B5EF4-FFF2-40B4-BE49-F238E27FC236}">
                <a16:creationId xmlns:a16="http://schemas.microsoft.com/office/drawing/2014/main" id="{963AE4F8-35B8-4EDD-B2DD-92F8F11938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2200F4-71AA-4153-A487-1327DBB6DA5A}"/>
              </a:ext>
            </a:extLst>
          </p:cNvPr>
          <p:cNvSpPr>
            <a:spLocks noGrp="1"/>
          </p:cNvSpPr>
          <p:nvPr>
            <p:ph type="sldNum" sz="quarter" idx="12"/>
          </p:nvPr>
        </p:nvSpPr>
        <p:spPr/>
        <p:txBody>
          <a:bodyPr/>
          <a:lstStyle/>
          <a:p>
            <a:fld id="{19EECBFE-9B22-455E-9614-E8CF0424E2AA}" type="slidenum">
              <a:rPr lang="en-GB" smtClean="0"/>
              <a:t>‹#›</a:t>
            </a:fld>
            <a:endParaRPr lang="en-GB"/>
          </a:p>
        </p:txBody>
      </p:sp>
    </p:spTree>
    <p:extLst>
      <p:ext uri="{BB962C8B-B14F-4D97-AF65-F5344CB8AC3E}">
        <p14:creationId xmlns:p14="http://schemas.microsoft.com/office/powerpoint/2010/main" val="2003153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7837C2-D6CD-4600-A85B-403CB1275A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CB5FFD-75ED-4CE0-8C23-FFEE3FD5E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53CF23-5E61-475E-B875-E559E7030B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A67601-DA07-410A-9A2C-553107C0F4A6}" type="datetime1">
              <a:rPr lang="en-GB" smtClean="0"/>
              <a:t>08/09/2024</a:t>
            </a:fld>
            <a:endParaRPr lang="en-GB"/>
          </a:p>
        </p:txBody>
      </p:sp>
      <p:sp>
        <p:nvSpPr>
          <p:cNvPr id="5" name="Footer Placeholder 4">
            <a:extLst>
              <a:ext uri="{FF2B5EF4-FFF2-40B4-BE49-F238E27FC236}">
                <a16:creationId xmlns:a16="http://schemas.microsoft.com/office/drawing/2014/main" id="{A1C8E536-F8AC-4C2F-A75B-8725ED1219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DFF254-E8B0-4CC3-BB04-B93A547739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EECBFE-9B22-455E-9614-E8CF0424E2AA}" type="slidenum">
              <a:rPr lang="en-GB" smtClean="0"/>
              <a:t>‹#›</a:t>
            </a:fld>
            <a:endParaRPr lang="en-GB"/>
          </a:p>
        </p:txBody>
      </p:sp>
    </p:spTree>
    <p:extLst>
      <p:ext uri="{BB962C8B-B14F-4D97-AF65-F5344CB8AC3E}">
        <p14:creationId xmlns:p14="http://schemas.microsoft.com/office/powerpoint/2010/main" val="2829109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anton.shkaruba@emu.ee"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8.xml"/><Relationship Id="rId5" Type="http://schemas.openxmlformats.org/officeDocument/2006/relationships/image" Target="../media/image39.jpg"/><Relationship Id="rId4" Type="http://schemas.openxmlformats.org/officeDocument/2006/relationships/hyperlink" Target="https://epi.yale.ed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anton.shkaruba@emu.ee"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155FB-9E98-433F-84E0-AFE5BBF0149F}"/>
              </a:ext>
            </a:extLst>
          </p:cNvPr>
          <p:cNvSpPr>
            <a:spLocks noGrp="1"/>
          </p:cNvSpPr>
          <p:nvPr>
            <p:ph type="ctrTitle"/>
          </p:nvPr>
        </p:nvSpPr>
        <p:spPr>
          <a:xfrm>
            <a:off x="1704189" y="1954227"/>
            <a:ext cx="9144000" cy="1863086"/>
          </a:xfrm>
        </p:spPr>
        <p:txBody>
          <a:bodyPr>
            <a:normAutofit/>
          </a:bodyPr>
          <a:lstStyle/>
          <a:p>
            <a:r>
              <a:rPr lang="en-GB" sz="4000" dirty="0"/>
              <a:t>The problems and challenges of socially oriented research in the field of life</a:t>
            </a:r>
            <a:br>
              <a:rPr lang="en-GB" sz="4000" dirty="0"/>
            </a:br>
            <a:r>
              <a:rPr lang="en-GB" sz="4000" dirty="0"/>
              <a:t>sciences</a:t>
            </a:r>
            <a:endParaRPr lang="en-US" sz="4000" dirty="0"/>
          </a:p>
        </p:txBody>
      </p:sp>
      <p:sp>
        <p:nvSpPr>
          <p:cNvPr id="5" name="Rectangle 4">
            <a:extLst>
              <a:ext uri="{FF2B5EF4-FFF2-40B4-BE49-F238E27FC236}">
                <a16:creationId xmlns:a16="http://schemas.microsoft.com/office/drawing/2014/main" id="{463F1219-0EEA-475A-8CE5-642E875A81C1}"/>
              </a:ext>
            </a:extLst>
          </p:cNvPr>
          <p:cNvSpPr/>
          <p:nvPr/>
        </p:nvSpPr>
        <p:spPr>
          <a:xfrm>
            <a:off x="769502" y="5480940"/>
            <a:ext cx="11205445" cy="923330"/>
          </a:xfrm>
          <a:prstGeom prst="rect">
            <a:avLst/>
          </a:prstGeom>
        </p:spPr>
        <p:txBody>
          <a:bodyPr wrap="square">
            <a:spAutoFit/>
          </a:bodyPr>
          <a:lstStyle/>
          <a:p>
            <a:r>
              <a:rPr lang="en-US" b="1" dirty="0"/>
              <a:t>Anton Shkaruba </a:t>
            </a:r>
            <a:r>
              <a:rPr lang="en-US" dirty="0"/>
              <a:t>	</a:t>
            </a:r>
          </a:p>
          <a:p>
            <a:r>
              <a:rPr lang="en-US" dirty="0">
                <a:hlinkClick r:id="rId2"/>
              </a:rPr>
              <a:t>anton.shkaruba@emu.ee</a:t>
            </a:r>
            <a:r>
              <a:rPr lang="en-US" dirty="0"/>
              <a:t>				</a:t>
            </a:r>
          </a:p>
          <a:p>
            <a:r>
              <a:rPr lang="en-US" dirty="0"/>
              <a:t>September 9, 2024</a:t>
            </a:r>
          </a:p>
        </p:txBody>
      </p:sp>
      <p:pic>
        <p:nvPicPr>
          <p:cNvPr id="11" name="Picture 10">
            <a:extLst>
              <a:ext uri="{FF2B5EF4-FFF2-40B4-BE49-F238E27FC236}">
                <a16:creationId xmlns:a16="http://schemas.microsoft.com/office/drawing/2014/main" id="{FA95EB9E-C23C-4038-9719-95F0BC3F8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667" y="5007175"/>
            <a:ext cx="4209225" cy="1199629"/>
          </a:xfrm>
          <a:prstGeom prst="rect">
            <a:avLst/>
          </a:prstGeom>
        </p:spPr>
      </p:pic>
      <p:sp>
        <p:nvSpPr>
          <p:cNvPr id="10" name="Rectangle 9">
            <a:extLst>
              <a:ext uri="{FF2B5EF4-FFF2-40B4-BE49-F238E27FC236}">
                <a16:creationId xmlns:a16="http://schemas.microsoft.com/office/drawing/2014/main" id="{E57A3BFB-FD84-4D22-B83C-FD554C1296B9}"/>
              </a:ext>
            </a:extLst>
          </p:cNvPr>
          <p:cNvSpPr/>
          <p:nvPr/>
        </p:nvSpPr>
        <p:spPr>
          <a:xfrm>
            <a:off x="612565" y="4163378"/>
            <a:ext cx="10966869" cy="646331"/>
          </a:xfrm>
          <a:prstGeom prst="rect">
            <a:avLst/>
          </a:prstGeom>
        </p:spPr>
        <p:txBody>
          <a:bodyPr wrap="square">
            <a:spAutoFit/>
          </a:bodyPr>
          <a:lstStyle/>
          <a:p>
            <a:pPr algn="ctr"/>
            <a:r>
              <a:rPr lang="en-GB" b="1" dirty="0">
                <a:latin typeface="Calibri Light" panose="020F0302020204030204" pitchFamily="34" charset="0"/>
                <a:cs typeface="Calibri Light" panose="020F0302020204030204" pitchFamily="34" charset="0"/>
              </a:rPr>
              <a:t>Ecosystem Services, Tourism, Community Engagement, and Conservation Strategies in National Park, </a:t>
            </a:r>
            <a:r>
              <a:rPr lang="en-GB" b="1" dirty="0" err="1">
                <a:latin typeface="Calibri Light" panose="020F0302020204030204" pitchFamily="34" charset="0"/>
                <a:cs typeface="Calibri Light" panose="020F0302020204030204" pitchFamily="34" charset="0"/>
              </a:rPr>
              <a:t>BetterLife</a:t>
            </a:r>
            <a:r>
              <a:rPr lang="en-GB" b="1" dirty="0">
                <a:latin typeface="Calibri Light" panose="020F0302020204030204" pitchFamily="34" charset="0"/>
                <a:cs typeface="Calibri Light" panose="020F0302020204030204" pitchFamily="34" charset="0"/>
              </a:rPr>
              <a:t> summer school, Prague September 9-14, 2024</a:t>
            </a:r>
            <a:endParaRPr lang="en-GB" dirty="0">
              <a:latin typeface="Calibri Light" panose="020F0302020204030204" pitchFamily="34" charset="0"/>
              <a:cs typeface="Calibri Light" panose="020F0302020204030204" pitchFamily="34" charset="0"/>
            </a:endParaRPr>
          </a:p>
        </p:txBody>
      </p:sp>
      <p:pic>
        <p:nvPicPr>
          <p:cNvPr id="1026" name="Picture 2" descr="BETTER Life">
            <a:extLst>
              <a:ext uri="{FF2B5EF4-FFF2-40B4-BE49-F238E27FC236}">
                <a16:creationId xmlns:a16="http://schemas.microsoft.com/office/drawing/2014/main" id="{0C52612D-11EB-EFDD-56E0-C143878D3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80" y="221879"/>
            <a:ext cx="1857375" cy="923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65B6112-1F24-DF01-C52B-2933B77A97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3087" y="354991"/>
            <a:ext cx="2857500" cy="800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FAAA98-43F3-5334-A0FF-31526D8F5263}"/>
              </a:ext>
            </a:extLst>
          </p:cNvPr>
          <p:cNvSpPr txBox="1"/>
          <p:nvPr/>
        </p:nvSpPr>
        <p:spPr>
          <a:xfrm>
            <a:off x="5411319" y="232724"/>
            <a:ext cx="6377910" cy="1754326"/>
          </a:xfrm>
          <a:prstGeom prst="rect">
            <a:avLst/>
          </a:prstGeom>
          <a:noFill/>
        </p:spPr>
        <p:txBody>
          <a:bodyPr wrap="square">
            <a:spAutoFit/>
          </a:bodyPr>
          <a:lstStyle/>
          <a:p>
            <a:r>
              <a:rPr lang="en-GB" dirty="0"/>
              <a:t>Funded by the European Union. Views and opinions expressed are however those of the author(s) only and do not necessarily reflect those of the European Union or European Research Executive Agency (REA). Neither the European Union nor the granting authority can be held responsible for them.</a:t>
            </a:r>
          </a:p>
          <a:p>
            <a:endParaRPr lang="en-GB" dirty="0"/>
          </a:p>
        </p:txBody>
      </p:sp>
    </p:spTree>
    <p:extLst>
      <p:ext uri="{BB962C8B-B14F-4D97-AF65-F5344CB8AC3E}">
        <p14:creationId xmlns:p14="http://schemas.microsoft.com/office/powerpoint/2010/main" val="1671696748"/>
      </p:ext>
    </p:extLst>
  </p:cSld>
  <p:clrMapOvr>
    <a:masterClrMapping/>
  </p:clrMapOvr>
  <mc:AlternateContent xmlns:mc="http://schemas.openxmlformats.org/markup-compatibility/2006" xmlns:p14="http://schemas.microsoft.com/office/powerpoint/2010/main">
    <mc:Choice Requires="p14">
      <p:transition spd="slow" p14:dur="2000" advTm="10753"/>
    </mc:Choice>
    <mc:Fallback xmlns="">
      <p:transition spd="slow" advTm="1075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Болота-озера» нашего города » vseverske.info">
            <a:extLst>
              <a:ext uri="{FF2B5EF4-FFF2-40B4-BE49-F238E27FC236}">
                <a16:creationId xmlns:a16="http://schemas.microsoft.com/office/drawing/2014/main" id="{C0DE9629-7931-45E7-863F-7E918016B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04" y="715461"/>
            <a:ext cx="3618051" cy="2713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98BF5B-51F7-4625-B6E7-969215B2026D}"/>
              </a:ext>
            </a:extLst>
          </p:cNvPr>
          <p:cNvSpPr txBox="1"/>
          <p:nvPr/>
        </p:nvSpPr>
        <p:spPr>
          <a:xfrm>
            <a:off x="662773" y="3429000"/>
            <a:ext cx="3035318" cy="369332"/>
          </a:xfrm>
          <a:prstGeom prst="rect">
            <a:avLst/>
          </a:prstGeom>
          <a:noFill/>
        </p:spPr>
        <p:txBody>
          <a:bodyPr wrap="none" rtlCol="0">
            <a:spAutoFit/>
          </a:bodyPr>
          <a:lstStyle/>
          <a:p>
            <a:r>
              <a:rPr lang="en-US" sz="1800" cap="none" spc="0" dirty="0">
                <a:solidFill>
                  <a:schemeClr val="tx1"/>
                </a:solidFill>
                <a:effectLst/>
              </a:rPr>
              <a:t>Unacceptable</a:t>
            </a:r>
            <a:r>
              <a:rPr lang="en-US" dirty="0"/>
              <a:t> ecosystem - bog</a:t>
            </a:r>
            <a:endParaRPr lang="ru-RU" dirty="0"/>
          </a:p>
        </p:txBody>
      </p:sp>
      <p:sp>
        <p:nvSpPr>
          <p:cNvPr id="5" name="Заголовок 4">
            <a:extLst>
              <a:ext uri="{FF2B5EF4-FFF2-40B4-BE49-F238E27FC236}">
                <a16:creationId xmlns:a16="http://schemas.microsoft.com/office/drawing/2014/main" id="{632D6FA9-578D-4436-B586-06903423106C}"/>
              </a:ext>
            </a:extLst>
          </p:cNvPr>
          <p:cNvSpPr>
            <a:spLocks noGrp="1"/>
          </p:cNvSpPr>
          <p:nvPr>
            <p:ph type="title"/>
          </p:nvPr>
        </p:nvSpPr>
        <p:spPr>
          <a:xfrm>
            <a:off x="119062" y="157309"/>
            <a:ext cx="11953875" cy="549274"/>
          </a:xfrm>
        </p:spPr>
        <p:txBody>
          <a:bodyPr>
            <a:noAutofit/>
          </a:bodyPr>
          <a:lstStyle/>
          <a:p>
            <a:pPr algn="ctr"/>
            <a:r>
              <a:rPr lang="en-US" sz="3600" b="1" dirty="0"/>
              <a:t>Examples of disservices: ecosystem attributes and functions </a:t>
            </a:r>
            <a:endParaRPr lang="ru-RU" sz="3600" b="1" dirty="0"/>
          </a:p>
        </p:txBody>
      </p:sp>
      <p:pic>
        <p:nvPicPr>
          <p:cNvPr id="1028" name="Picture 4" descr="Ядовитый захватчик В СССР надеялись, что борщевик поможет сельскому  хозяйству. Теперь опасный сорняк заполонил Россию: Город: Среда обитания:  Lenta.ru">
            <a:extLst>
              <a:ext uri="{FF2B5EF4-FFF2-40B4-BE49-F238E27FC236}">
                <a16:creationId xmlns:a16="http://schemas.microsoft.com/office/drawing/2014/main" id="{97B8519C-ADD7-4714-9790-95F5C183F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9502" y="706583"/>
            <a:ext cx="2672082" cy="27135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4CC8826-89EF-430B-9521-0A31C2B1A912}"/>
              </a:ext>
            </a:extLst>
          </p:cNvPr>
          <p:cNvSpPr txBox="1"/>
          <p:nvPr/>
        </p:nvSpPr>
        <p:spPr>
          <a:xfrm>
            <a:off x="4418191" y="3420121"/>
            <a:ext cx="2712281" cy="369332"/>
          </a:xfrm>
          <a:prstGeom prst="rect">
            <a:avLst/>
          </a:prstGeom>
          <a:noFill/>
        </p:spPr>
        <p:txBody>
          <a:bodyPr wrap="none" rtlCol="0">
            <a:spAutoFit/>
          </a:bodyPr>
          <a:lstStyle/>
          <a:p>
            <a:r>
              <a:rPr lang="en-US" dirty="0"/>
              <a:t>Invasive species - hogweed</a:t>
            </a:r>
            <a:endParaRPr lang="ru-RU" dirty="0"/>
          </a:p>
        </p:txBody>
      </p:sp>
      <p:pic>
        <p:nvPicPr>
          <p:cNvPr id="1032" name="Picture 8" descr="Наводнение в Германии: почему вода разрушила целые города? - RU.DELFI">
            <a:extLst>
              <a:ext uri="{FF2B5EF4-FFF2-40B4-BE49-F238E27FC236}">
                <a16:creationId xmlns:a16="http://schemas.microsoft.com/office/drawing/2014/main" id="{D66B5E0B-E707-4CDD-A8F8-02D12BE1E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1630" y="706583"/>
            <a:ext cx="4072820" cy="27135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7B0475-7918-4117-A17F-BEC413D6D402}"/>
              </a:ext>
            </a:extLst>
          </p:cNvPr>
          <p:cNvSpPr txBox="1"/>
          <p:nvPr/>
        </p:nvSpPr>
        <p:spPr>
          <a:xfrm>
            <a:off x="9294920" y="3437880"/>
            <a:ext cx="708848" cy="369332"/>
          </a:xfrm>
          <a:prstGeom prst="rect">
            <a:avLst/>
          </a:prstGeom>
          <a:noFill/>
        </p:spPr>
        <p:txBody>
          <a:bodyPr wrap="none" rtlCol="0">
            <a:spAutoFit/>
          </a:bodyPr>
          <a:lstStyle/>
          <a:p>
            <a:r>
              <a:rPr lang="en-US" dirty="0"/>
              <a:t>Flood</a:t>
            </a:r>
            <a:endParaRPr lang="ru-RU" dirty="0"/>
          </a:p>
        </p:txBody>
      </p:sp>
      <p:pic>
        <p:nvPicPr>
          <p:cNvPr id="1034" name="Picture 10" descr="Что делать, если на машину упало дерево :: Autonews">
            <a:extLst>
              <a:ext uri="{FF2B5EF4-FFF2-40B4-BE49-F238E27FC236}">
                <a16:creationId xmlns:a16="http://schemas.microsoft.com/office/drawing/2014/main" id="{7850C98C-57A7-4FCC-9978-9CF5E4189C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980" y="3975770"/>
            <a:ext cx="3558175" cy="21667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7D95C0A-34F2-4E8E-A7A1-057C229BA1A3}"/>
              </a:ext>
            </a:extLst>
          </p:cNvPr>
          <p:cNvSpPr txBox="1"/>
          <p:nvPr/>
        </p:nvSpPr>
        <p:spPr>
          <a:xfrm>
            <a:off x="716207" y="6142539"/>
            <a:ext cx="3113843" cy="369332"/>
          </a:xfrm>
          <a:prstGeom prst="rect">
            <a:avLst/>
          </a:prstGeom>
          <a:noFill/>
        </p:spPr>
        <p:txBody>
          <a:bodyPr wrap="square">
            <a:spAutoFit/>
          </a:bodyPr>
          <a:lstStyle/>
          <a:p>
            <a:r>
              <a:rPr lang="en-US" sz="1800" cap="none" spc="0" dirty="0">
                <a:solidFill>
                  <a:schemeClr val="tx1"/>
                </a:solidFill>
                <a:effectLst/>
              </a:rPr>
              <a:t>Falling old trees and branches</a:t>
            </a:r>
            <a:endParaRPr lang="ru-RU" dirty="0"/>
          </a:p>
        </p:txBody>
      </p:sp>
      <p:pic>
        <p:nvPicPr>
          <p:cNvPr id="1036" name="Picture 12" descr="Как отмыть смолу с машины?">
            <a:extLst>
              <a:ext uri="{FF2B5EF4-FFF2-40B4-BE49-F238E27FC236}">
                <a16:creationId xmlns:a16="http://schemas.microsoft.com/office/drawing/2014/main" id="{8429EFA0-E1FC-4E92-B9B9-B73CE1B42C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0770"/>
          <a:stretch/>
        </p:blipFill>
        <p:spPr bwMode="auto">
          <a:xfrm>
            <a:off x="4409502" y="3975770"/>
            <a:ext cx="3558175" cy="215788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80BF329-FBC7-4133-9FA0-886EA48F46F9}"/>
              </a:ext>
            </a:extLst>
          </p:cNvPr>
          <p:cNvSpPr txBox="1"/>
          <p:nvPr/>
        </p:nvSpPr>
        <p:spPr>
          <a:xfrm>
            <a:off x="4884806" y="6132851"/>
            <a:ext cx="2422385" cy="646331"/>
          </a:xfrm>
          <a:prstGeom prst="rect">
            <a:avLst/>
          </a:prstGeom>
          <a:noFill/>
        </p:spPr>
        <p:txBody>
          <a:bodyPr wrap="square">
            <a:spAutoFit/>
          </a:bodyPr>
          <a:lstStyle/>
          <a:p>
            <a:r>
              <a:rPr lang="en-US" sz="1800" cap="none" spc="0" dirty="0">
                <a:solidFill>
                  <a:schemeClr val="tx1"/>
                </a:solidFill>
                <a:effectLst/>
              </a:rPr>
              <a:t>Seeds and pollen causing stain and dirt</a:t>
            </a:r>
            <a:endParaRPr lang="ru-RU" dirty="0"/>
          </a:p>
        </p:txBody>
      </p:sp>
      <p:pic>
        <p:nvPicPr>
          <p:cNvPr id="1038" name="Picture 14" descr="Как не допустить &amp;quot;цветения&amp;quot; воды в водоеме? | Усадьба">
            <a:extLst>
              <a:ext uri="{FF2B5EF4-FFF2-40B4-BE49-F238E27FC236}">
                <a16:creationId xmlns:a16="http://schemas.microsoft.com/office/drawing/2014/main" id="{FED76927-019D-4C09-A95A-BECF29EBAB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8291" y="3994269"/>
            <a:ext cx="3246159" cy="216410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762C58A-B0E2-4A2B-9F27-B3DF760810D7}"/>
              </a:ext>
            </a:extLst>
          </p:cNvPr>
          <p:cNvSpPr txBox="1"/>
          <p:nvPr/>
        </p:nvSpPr>
        <p:spPr>
          <a:xfrm>
            <a:off x="9239112" y="6160766"/>
            <a:ext cx="1529312" cy="369332"/>
          </a:xfrm>
          <a:prstGeom prst="rect">
            <a:avLst/>
          </a:prstGeom>
          <a:noFill/>
        </p:spPr>
        <p:txBody>
          <a:bodyPr wrap="square">
            <a:spAutoFit/>
          </a:bodyPr>
          <a:lstStyle/>
          <a:p>
            <a:r>
              <a:rPr lang="en-US" dirty="0"/>
              <a:t>A</a:t>
            </a:r>
            <a:r>
              <a:rPr lang="en-US" sz="1800" cap="none" spc="0" dirty="0">
                <a:solidFill>
                  <a:schemeClr val="tx1"/>
                </a:solidFill>
                <a:effectLst/>
              </a:rPr>
              <a:t>lgae bloom </a:t>
            </a:r>
            <a:endParaRPr lang="ru-RU" dirty="0"/>
          </a:p>
        </p:txBody>
      </p:sp>
      <p:sp>
        <p:nvSpPr>
          <p:cNvPr id="2" name="Slide Number Placeholder 1">
            <a:extLst>
              <a:ext uri="{FF2B5EF4-FFF2-40B4-BE49-F238E27FC236}">
                <a16:creationId xmlns:a16="http://schemas.microsoft.com/office/drawing/2014/main" id="{1F964215-2831-45A4-A43C-30C474CE0D83}"/>
              </a:ext>
            </a:extLst>
          </p:cNvPr>
          <p:cNvSpPr>
            <a:spLocks noGrp="1"/>
          </p:cNvSpPr>
          <p:nvPr>
            <p:ph type="sldNum" sz="quarter" idx="12"/>
          </p:nvPr>
        </p:nvSpPr>
        <p:spPr/>
        <p:txBody>
          <a:bodyPr/>
          <a:lstStyle/>
          <a:p>
            <a:fld id="{D4A667AB-AE73-4228-BCAE-E0ED4BC42391}" type="slidenum">
              <a:rPr lang="ru-RU" smtClean="0"/>
              <a:t>10</a:t>
            </a:fld>
            <a:endParaRPr lang="ru-RU"/>
          </a:p>
        </p:txBody>
      </p:sp>
    </p:spTree>
    <p:extLst>
      <p:ext uri="{BB962C8B-B14F-4D97-AF65-F5344CB8AC3E}">
        <p14:creationId xmlns:p14="http://schemas.microsoft.com/office/powerpoint/2010/main" val="488069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98BF5B-51F7-4625-B6E7-969215B2026D}"/>
              </a:ext>
            </a:extLst>
          </p:cNvPr>
          <p:cNvSpPr txBox="1"/>
          <p:nvPr/>
        </p:nvSpPr>
        <p:spPr>
          <a:xfrm>
            <a:off x="1811554" y="3404589"/>
            <a:ext cx="983026" cy="369332"/>
          </a:xfrm>
          <a:prstGeom prst="rect">
            <a:avLst/>
          </a:prstGeom>
          <a:noFill/>
        </p:spPr>
        <p:txBody>
          <a:bodyPr wrap="none" rtlCol="0">
            <a:spAutoFit/>
          </a:bodyPr>
          <a:lstStyle/>
          <a:p>
            <a:r>
              <a:rPr lang="en-US" sz="1800" cap="none" spc="0" dirty="0">
                <a:solidFill>
                  <a:schemeClr val="tx1"/>
                </a:solidFill>
                <a:effectLst/>
              </a:rPr>
              <a:t>Allergies</a:t>
            </a:r>
            <a:endParaRPr lang="ru-RU" dirty="0"/>
          </a:p>
        </p:txBody>
      </p:sp>
      <p:sp>
        <p:nvSpPr>
          <p:cNvPr id="5" name="Заголовок 4">
            <a:extLst>
              <a:ext uri="{FF2B5EF4-FFF2-40B4-BE49-F238E27FC236}">
                <a16:creationId xmlns:a16="http://schemas.microsoft.com/office/drawing/2014/main" id="{632D6FA9-578D-4436-B586-06903423106C}"/>
              </a:ext>
            </a:extLst>
          </p:cNvPr>
          <p:cNvSpPr>
            <a:spLocks noGrp="1"/>
          </p:cNvSpPr>
          <p:nvPr>
            <p:ph type="title"/>
          </p:nvPr>
        </p:nvSpPr>
        <p:spPr>
          <a:xfrm>
            <a:off x="119062" y="157309"/>
            <a:ext cx="11953875" cy="549274"/>
          </a:xfrm>
        </p:spPr>
        <p:txBody>
          <a:bodyPr>
            <a:noAutofit/>
          </a:bodyPr>
          <a:lstStyle/>
          <a:p>
            <a:pPr algn="ctr"/>
            <a:r>
              <a:rPr lang="en-US" sz="3600" b="1" dirty="0"/>
              <a:t>Examples of disservices: human health and aesthetic issues</a:t>
            </a:r>
            <a:endParaRPr lang="ru-RU" sz="3600" b="1" dirty="0"/>
          </a:p>
        </p:txBody>
      </p:sp>
      <p:sp>
        <p:nvSpPr>
          <p:cNvPr id="8" name="TextBox 7">
            <a:extLst>
              <a:ext uri="{FF2B5EF4-FFF2-40B4-BE49-F238E27FC236}">
                <a16:creationId xmlns:a16="http://schemas.microsoft.com/office/drawing/2014/main" id="{C4CC8826-89EF-430B-9521-0A31C2B1A912}"/>
              </a:ext>
            </a:extLst>
          </p:cNvPr>
          <p:cNvSpPr txBox="1"/>
          <p:nvPr/>
        </p:nvSpPr>
        <p:spPr>
          <a:xfrm>
            <a:off x="5197243" y="3395404"/>
            <a:ext cx="1059008" cy="369332"/>
          </a:xfrm>
          <a:prstGeom prst="rect">
            <a:avLst/>
          </a:prstGeom>
          <a:noFill/>
        </p:spPr>
        <p:txBody>
          <a:bodyPr wrap="none" rtlCol="0">
            <a:spAutoFit/>
          </a:bodyPr>
          <a:lstStyle/>
          <a:p>
            <a:r>
              <a:rPr lang="en-US" dirty="0"/>
              <a:t>Tick bites</a:t>
            </a:r>
            <a:endParaRPr lang="ru-RU" dirty="0"/>
          </a:p>
        </p:txBody>
      </p:sp>
      <p:sp>
        <p:nvSpPr>
          <p:cNvPr id="7" name="TextBox 6">
            <a:extLst>
              <a:ext uri="{FF2B5EF4-FFF2-40B4-BE49-F238E27FC236}">
                <a16:creationId xmlns:a16="http://schemas.microsoft.com/office/drawing/2014/main" id="{4A7B0475-7918-4117-A17F-BEC413D6D402}"/>
              </a:ext>
            </a:extLst>
          </p:cNvPr>
          <p:cNvSpPr txBox="1"/>
          <p:nvPr/>
        </p:nvSpPr>
        <p:spPr>
          <a:xfrm>
            <a:off x="7501630" y="3302381"/>
            <a:ext cx="4037975" cy="646331"/>
          </a:xfrm>
          <a:prstGeom prst="rect">
            <a:avLst/>
          </a:prstGeom>
          <a:noFill/>
        </p:spPr>
        <p:txBody>
          <a:bodyPr wrap="square" rtlCol="0">
            <a:spAutoFit/>
          </a:bodyPr>
          <a:lstStyle/>
          <a:p>
            <a:pPr algn="ctr"/>
            <a:r>
              <a:rPr lang="en-US" dirty="0"/>
              <a:t>A</a:t>
            </a:r>
            <a:r>
              <a:rPr lang="en-US" cap="none" spc="0" dirty="0">
                <a:solidFill>
                  <a:schemeClr val="tx1"/>
                </a:solidFill>
                <a:effectLst/>
              </a:rPr>
              <a:t>ttacks by wild animals in reality  + fear of such probability</a:t>
            </a:r>
            <a:endParaRPr lang="ru-RU" dirty="0"/>
          </a:p>
        </p:txBody>
      </p:sp>
      <p:sp>
        <p:nvSpPr>
          <p:cNvPr id="14" name="TextBox 13">
            <a:extLst>
              <a:ext uri="{FF2B5EF4-FFF2-40B4-BE49-F238E27FC236}">
                <a16:creationId xmlns:a16="http://schemas.microsoft.com/office/drawing/2014/main" id="{B7D95C0A-34F2-4E8E-A7A1-057C229BA1A3}"/>
              </a:ext>
            </a:extLst>
          </p:cNvPr>
          <p:cNvSpPr txBox="1"/>
          <p:nvPr/>
        </p:nvSpPr>
        <p:spPr>
          <a:xfrm>
            <a:off x="1036304" y="6497861"/>
            <a:ext cx="3113843" cy="369332"/>
          </a:xfrm>
          <a:prstGeom prst="rect">
            <a:avLst/>
          </a:prstGeom>
          <a:noFill/>
        </p:spPr>
        <p:txBody>
          <a:bodyPr wrap="square">
            <a:spAutoFit/>
          </a:bodyPr>
          <a:lstStyle/>
          <a:p>
            <a:r>
              <a:rPr lang="en-US" sz="1800" cap="none" spc="0" dirty="0">
                <a:solidFill>
                  <a:schemeClr val="tx1"/>
                </a:solidFill>
                <a:effectLst/>
              </a:rPr>
              <a:t>Fear of wild animals</a:t>
            </a:r>
            <a:endParaRPr lang="ru-RU" dirty="0"/>
          </a:p>
        </p:txBody>
      </p:sp>
      <p:sp>
        <p:nvSpPr>
          <p:cNvPr id="19" name="TextBox 18">
            <a:extLst>
              <a:ext uri="{FF2B5EF4-FFF2-40B4-BE49-F238E27FC236}">
                <a16:creationId xmlns:a16="http://schemas.microsoft.com/office/drawing/2014/main" id="{380BF329-FBC7-4133-9FA0-886EA48F46F9}"/>
              </a:ext>
            </a:extLst>
          </p:cNvPr>
          <p:cNvSpPr txBox="1"/>
          <p:nvPr/>
        </p:nvSpPr>
        <p:spPr>
          <a:xfrm>
            <a:off x="4754133" y="6465201"/>
            <a:ext cx="2652336" cy="369332"/>
          </a:xfrm>
          <a:prstGeom prst="rect">
            <a:avLst/>
          </a:prstGeom>
          <a:noFill/>
        </p:spPr>
        <p:txBody>
          <a:bodyPr wrap="square">
            <a:spAutoFit/>
          </a:bodyPr>
          <a:lstStyle/>
          <a:p>
            <a:pPr algn="ctr"/>
            <a:r>
              <a:rPr lang="en-US" dirty="0"/>
              <a:t>U</a:t>
            </a:r>
            <a:r>
              <a:rPr lang="en-US" sz="1800" cap="none" spc="0" dirty="0">
                <a:solidFill>
                  <a:schemeClr val="tx1"/>
                </a:solidFill>
                <a:effectLst/>
              </a:rPr>
              <a:t>nmanaged green areas</a:t>
            </a:r>
            <a:endParaRPr lang="ru-RU" dirty="0"/>
          </a:p>
        </p:txBody>
      </p:sp>
      <p:sp>
        <p:nvSpPr>
          <p:cNvPr id="22" name="TextBox 21">
            <a:extLst>
              <a:ext uri="{FF2B5EF4-FFF2-40B4-BE49-F238E27FC236}">
                <a16:creationId xmlns:a16="http://schemas.microsoft.com/office/drawing/2014/main" id="{6762C58A-B0E2-4A2B-9F27-B3DF760810D7}"/>
              </a:ext>
            </a:extLst>
          </p:cNvPr>
          <p:cNvSpPr txBox="1"/>
          <p:nvPr/>
        </p:nvSpPr>
        <p:spPr>
          <a:xfrm>
            <a:off x="8928712" y="6456016"/>
            <a:ext cx="1923212" cy="369332"/>
          </a:xfrm>
          <a:prstGeom prst="rect">
            <a:avLst/>
          </a:prstGeom>
          <a:noFill/>
        </p:spPr>
        <p:txBody>
          <a:bodyPr wrap="square">
            <a:spAutoFit/>
          </a:bodyPr>
          <a:lstStyle/>
          <a:p>
            <a:r>
              <a:rPr lang="en-US" dirty="0"/>
              <a:t>U</a:t>
            </a:r>
            <a:r>
              <a:rPr lang="en-US" sz="1800" cap="none" spc="0" dirty="0">
                <a:solidFill>
                  <a:schemeClr val="tx1"/>
                </a:solidFill>
                <a:effectLst/>
              </a:rPr>
              <a:t>npleasant smell</a:t>
            </a:r>
            <a:endParaRPr lang="ru-RU" dirty="0"/>
          </a:p>
        </p:txBody>
      </p:sp>
      <p:pic>
        <p:nvPicPr>
          <p:cNvPr id="2050" name="Picture 2" descr="Тополиный пух в Тюмени полетел раньше срока - NewsProm.Ru">
            <a:extLst>
              <a:ext uri="{FF2B5EF4-FFF2-40B4-BE49-F238E27FC236}">
                <a16:creationId xmlns:a16="http://schemas.microsoft.com/office/drawing/2014/main" id="{2DDFDB3D-B3AE-4A86-9EEB-3C983E5A8A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14"/>
          <a:stretch/>
        </p:blipFill>
        <p:spPr bwMode="auto">
          <a:xfrm>
            <a:off x="424415" y="706583"/>
            <a:ext cx="3658656" cy="27135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В лесах Тверской области и парках Твери уже проснулись клещи">
            <a:extLst>
              <a:ext uri="{FF2B5EF4-FFF2-40B4-BE49-F238E27FC236}">
                <a16:creationId xmlns:a16="http://schemas.microsoft.com/office/drawing/2014/main" id="{C9CFB117-D2B4-4703-8DF0-1B18E2A69E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02"/>
          <a:stretch/>
        </p:blipFill>
        <p:spPr bwMode="auto">
          <a:xfrm>
            <a:off x="4747531" y="724341"/>
            <a:ext cx="2089639" cy="26802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В Красноярском крае медведи чаще стали выходить из тайги к людям -  KrasnoyarskMedia">
            <a:extLst>
              <a:ext uri="{FF2B5EF4-FFF2-40B4-BE49-F238E27FC236}">
                <a16:creationId xmlns:a16="http://schemas.microsoft.com/office/drawing/2014/main" id="{05B9B2A2-526F-46AE-B8A7-002DB461F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882" y="699625"/>
            <a:ext cx="4069005" cy="269577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Кевин Ричардсон - человек, любовь которого покорила диких животных">
            <a:extLst>
              <a:ext uri="{FF2B5EF4-FFF2-40B4-BE49-F238E27FC236}">
                <a16:creationId xmlns:a16="http://schemas.microsoft.com/office/drawing/2014/main" id="{0B36B295-12DF-4A9C-A87E-96BA7DB5A5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24" y="4022632"/>
            <a:ext cx="3606382" cy="247522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Юрий Наумцев: ландшафтный парк Тьмака глазами ботаника – зеленая помойка -  ТИА">
            <a:extLst>
              <a:ext uri="{FF2B5EF4-FFF2-40B4-BE49-F238E27FC236}">
                <a16:creationId xmlns:a16="http://schemas.microsoft.com/office/drawing/2014/main" id="{509BBED3-708F-41B1-A9ED-57BE42699B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1046" y="3976957"/>
            <a:ext cx="3329905" cy="249742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Общественники прокомментировали жалобы на неприятный запах в Уфе | Новости  Уфы - БезФормата">
            <a:extLst>
              <a:ext uri="{FF2B5EF4-FFF2-40B4-BE49-F238E27FC236}">
                <a16:creationId xmlns:a16="http://schemas.microsoft.com/office/drawing/2014/main" id="{E3E680F5-F669-4412-BA34-B4699686C9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7696" y="4019941"/>
            <a:ext cx="3307483" cy="248061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679980B-6414-4152-A71E-81EF52D0D27F}"/>
              </a:ext>
            </a:extLst>
          </p:cNvPr>
          <p:cNvSpPr>
            <a:spLocks noGrp="1"/>
          </p:cNvSpPr>
          <p:nvPr>
            <p:ph type="sldNum" sz="quarter" idx="12"/>
          </p:nvPr>
        </p:nvSpPr>
        <p:spPr/>
        <p:txBody>
          <a:bodyPr/>
          <a:lstStyle/>
          <a:p>
            <a:fld id="{D4A667AB-AE73-4228-BCAE-E0ED4BC42391}" type="slidenum">
              <a:rPr lang="ru-RU" smtClean="0"/>
              <a:t>11</a:t>
            </a:fld>
            <a:endParaRPr lang="ru-RU"/>
          </a:p>
        </p:txBody>
      </p:sp>
    </p:spTree>
    <p:extLst>
      <p:ext uri="{BB962C8B-B14F-4D97-AF65-F5344CB8AC3E}">
        <p14:creationId xmlns:p14="http://schemas.microsoft.com/office/powerpoint/2010/main" val="710374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98BF5B-51F7-4625-B6E7-969215B2026D}"/>
              </a:ext>
            </a:extLst>
          </p:cNvPr>
          <p:cNvSpPr txBox="1"/>
          <p:nvPr/>
        </p:nvSpPr>
        <p:spPr>
          <a:xfrm>
            <a:off x="199926" y="3399193"/>
            <a:ext cx="3375571" cy="646331"/>
          </a:xfrm>
          <a:prstGeom prst="rect">
            <a:avLst/>
          </a:prstGeom>
          <a:noFill/>
        </p:spPr>
        <p:txBody>
          <a:bodyPr wrap="square" rtlCol="0">
            <a:spAutoFit/>
          </a:bodyPr>
          <a:lstStyle/>
          <a:p>
            <a:pPr>
              <a:lnSpc>
                <a:spcPct val="100000"/>
              </a:lnSpc>
              <a:spcBef>
                <a:spcPts val="300"/>
              </a:spcBef>
              <a:spcAft>
                <a:spcPts val="800"/>
              </a:spcAft>
            </a:pPr>
            <a:r>
              <a:rPr lang="en-US" sz="1800" cap="none" spc="0" dirty="0">
                <a:solidFill>
                  <a:schemeClr val="tx1"/>
                </a:solidFill>
                <a:effectLst/>
              </a:rPr>
              <a:t>Protected species and areas inhibit planning and construction</a:t>
            </a:r>
            <a:endParaRPr lang="ru-RU" sz="18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Заголовок 4">
            <a:extLst>
              <a:ext uri="{FF2B5EF4-FFF2-40B4-BE49-F238E27FC236}">
                <a16:creationId xmlns:a16="http://schemas.microsoft.com/office/drawing/2014/main" id="{632D6FA9-578D-4436-B586-06903423106C}"/>
              </a:ext>
            </a:extLst>
          </p:cNvPr>
          <p:cNvSpPr>
            <a:spLocks noGrp="1"/>
          </p:cNvSpPr>
          <p:nvPr>
            <p:ph type="title"/>
          </p:nvPr>
        </p:nvSpPr>
        <p:spPr>
          <a:xfrm>
            <a:off x="211651" y="263386"/>
            <a:ext cx="11953875" cy="549274"/>
          </a:xfrm>
        </p:spPr>
        <p:txBody>
          <a:bodyPr>
            <a:noAutofit/>
          </a:bodyPr>
          <a:lstStyle/>
          <a:p>
            <a:pPr algn="ctr"/>
            <a:r>
              <a:rPr lang="en-US" sz="3600" b="1" dirty="0"/>
              <a:t>Examples of disservices: </a:t>
            </a:r>
            <a:r>
              <a:rPr lang="en-US" sz="3600" b="1" cap="none" spc="0" dirty="0">
                <a:solidFill>
                  <a:schemeClr val="tx1"/>
                </a:solidFill>
                <a:effectLst/>
              </a:rPr>
              <a:t>restrictions and inhibition of urban planning and development</a:t>
            </a:r>
            <a:endParaRPr lang="ru-RU" sz="3600" b="1" dirty="0"/>
          </a:p>
        </p:txBody>
      </p:sp>
      <p:sp>
        <p:nvSpPr>
          <p:cNvPr id="8" name="TextBox 7">
            <a:extLst>
              <a:ext uri="{FF2B5EF4-FFF2-40B4-BE49-F238E27FC236}">
                <a16:creationId xmlns:a16="http://schemas.microsoft.com/office/drawing/2014/main" id="{C4CC8826-89EF-430B-9521-0A31C2B1A912}"/>
              </a:ext>
            </a:extLst>
          </p:cNvPr>
          <p:cNvSpPr txBox="1"/>
          <p:nvPr/>
        </p:nvSpPr>
        <p:spPr>
          <a:xfrm>
            <a:off x="4137541" y="3429000"/>
            <a:ext cx="3169650" cy="369332"/>
          </a:xfrm>
          <a:prstGeom prst="rect">
            <a:avLst/>
          </a:prstGeom>
          <a:noFill/>
        </p:spPr>
        <p:txBody>
          <a:bodyPr wrap="none" rtlCol="0">
            <a:spAutoFit/>
          </a:bodyPr>
          <a:lstStyle/>
          <a:p>
            <a:r>
              <a:rPr lang="en-US" dirty="0"/>
              <a:t>P</a:t>
            </a:r>
            <a:r>
              <a:rPr lang="en-US" sz="1800" cap="none" spc="0" dirty="0">
                <a:solidFill>
                  <a:schemeClr val="tx1"/>
                </a:solidFill>
                <a:effectLst/>
              </a:rPr>
              <a:t>oor condition of unpaved pads</a:t>
            </a:r>
            <a:endParaRPr lang="ru-RU" dirty="0"/>
          </a:p>
        </p:txBody>
      </p:sp>
      <p:sp>
        <p:nvSpPr>
          <p:cNvPr id="7" name="TextBox 6">
            <a:extLst>
              <a:ext uri="{FF2B5EF4-FFF2-40B4-BE49-F238E27FC236}">
                <a16:creationId xmlns:a16="http://schemas.microsoft.com/office/drawing/2014/main" id="{4A7B0475-7918-4117-A17F-BEC413D6D402}"/>
              </a:ext>
            </a:extLst>
          </p:cNvPr>
          <p:cNvSpPr txBox="1"/>
          <p:nvPr/>
        </p:nvSpPr>
        <p:spPr>
          <a:xfrm>
            <a:off x="7591820" y="3480321"/>
            <a:ext cx="4577728" cy="369332"/>
          </a:xfrm>
          <a:prstGeom prst="rect">
            <a:avLst/>
          </a:prstGeom>
          <a:noFill/>
        </p:spPr>
        <p:txBody>
          <a:bodyPr wrap="none" rtlCol="0">
            <a:spAutoFit/>
          </a:bodyPr>
          <a:lstStyle/>
          <a:p>
            <a:pPr>
              <a:lnSpc>
                <a:spcPct val="100000"/>
              </a:lnSpc>
              <a:spcBef>
                <a:spcPts val="300"/>
              </a:spcBef>
              <a:spcAft>
                <a:spcPts val="800"/>
              </a:spcAft>
            </a:pPr>
            <a:r>
              <a:rPr lang="en-US" sz="1800" cap="none" spc="0" dirty="0">
                <a:solidFill>
                  <a:schemeClr val="tx1"/>
                </a:solidFill>
                <a:effectLst/>
              </a:rPr>
              <a:t>Protected areas block of transport connectivity</a:t>
            </a:r>
            <a:endParaRPr lang="ru-RU" sz="18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7D95C0A-34F2-4E8E-A7A1-057C229BA1A3}"/>
              </a:ext>
            </a:extLst>
          </p:cNvPr>
          <p:cNvSpPr txBox="1"/>
          <p:nvPr/>
        </p:nvSpPr>
        <p:spPr>
          <a:xfrm>
            <a:off x="220761" y="6477029"/>
            <a:ext cx="3532917" cy="369332"/>
          </a:xfrm>
          <a:prstGeom prst="rect">
            <a:avLst/>
          </a:prstGeom>
          <a:noFill/>
        </p:spPr>
        <p:txBody>
          <a:bodyPr wrap="square">
            <a:spAutoFit/>
          </a:bodyPr>
          <a:lstStyle/>
          <a:p>
            <a:r>
              <a:rPr lang="en-US" sz="1800" cap="none" spc="0" dirty="0">
                <a:solidFill>
                  <a:schemeClr val="tx1"/>
                </a:solidFill>
                <a:effectLst/>
              </a:rPr>
              <a:t>Crimes connected with urban parks</a:t>
            </a:r>
            <a:endParaRPr lang="ru-RU" dirty="0"/>
          </a:p>
        </p:txBody>
      </p:sp>
      <p:sp>
        <p:nvSpPr>
          <p:cNvPr id="19" name="TextBox 18">
            <a:extLst>
              <a:ext uri="{FF2B5EF4-FFF2-40B4-BE49-F238E27FC236}">
                <a16:creationId xmlns:a16="http://schemas.microsoft.com/office/drawing/2014/main" id="{380BF329-FBC7-4133-9FA0-886EA48F46F9}"/>
              </a:ext>
            </a:extLst>
          </p:cNvPr>
          <p:cNvSpPr txBox="1"/>
          <p:nvPr/>
        </p:nvSpPr>
        <p:spPr>
          <a:xfrm>
            <a:off x="4433350" y="6454618"/>
            <a:ext cx="2422385" cy="369332"/>
          </a:xfrm>
          <a:prstGeom prst="rect">
            <a:avLst/>
          </a:prstGeom>
          <a:noFill/>
        </p:spPr>
        <p:txBody>
          <a:bodyPr wrap="square">
            <a:spAutoFit/>
          </a:bodyPr>
          <a:lstStyle/>
          <a:p>
            <a:r>
              <a:rPr lang="en-US" dirty="0"/>
              <a:t>S</a:t>
            </a:r>
            <a:r>
              <a:rPr lang="en-US" sz="1800" cap="none" spc="0" dirty="0">
                <a:solidFill>
                  <a:schemeClr val="tx1"/>
                </a:solidFill>
                <a:effectLst/>
              </a:rPr>
              <a:t>hade from vegetation</a:t>
            </a:r>
            <a:endParaRPr lang="ru-RU" dirty="0"/>
          </a:p>
        </p:txBody>
      </p:sp>
      <p:sp>
        <p:nvSpPr>
          <p:cNvPr id="22" name="TextBox 21">
            <a:extLst>
              <a:ext uri="{FF2B5EF4-FFF2-40B4-BE49-F238E27FC236}">
                <a16:creationId xmlns:a16="http://schemas.microsoft.com/office/drawing/2014/main" id="{6762C58A-B0E2-4A2B-9F27-B3DF760810D7}"/>
              </a:ext>
            </a:extLst>
          </p:cNvPr>
          <p:cNvSpPr txBox="1"/>
          <p:nvPr/>
        </p:nvSpPr>
        <p:spPr>
          <a:xfrm>
            <a:off x="8198658" y="6454618"/>
            <a:ext cx="3847761" cy="369332"/>
          </a:xfrm>
          <a:prstGeom prst="rect">
            <a:avLst/>
          </a:prstGeom>
          <a:noFill/>
        </p:spPr>
        <p:txBody>
          <a:bodyPr wrap="square">
            <a:spAutoFit/>
          </a:bodyPr>
          <a:lstStyle/>
          <a:p>
            <a:r>
              <a:rPr lang="en-US" sz="1800" cap="none" spc="0" dirty="0">
                <a:solidFill>
                  <a:schemeClr val="tx1"/>
                </a:solidFill>
                <a:effectLst/>
              </a:rPr>
              <a:t>Visual obstacles from vegetation </a:t>
            </a:r>
            <a:endParaRPr lang="ru-RU" dirty="0"/>
          </a:p>
        </p:txBody>
      </p:sp>
      <p:pic>
        <p:nvPicPr>
          <p:cNvPr id="3074" name="Picture 2" descr="Угольный разрез в Кузбассе обвинили в уничтожении краснокнижных растений">
            <a:extLst>
              <a:ext uri="{FF2B5EF4-FFF2-40B4-BE49-F238E27FC236}">
                <a16:creationId xmlns:a16="http://schemas.microsoft.com/office/drawing/2014/main" id="{AF36F84B-EA9B-4A97-A41F-03270F4BF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44" y="990098"/>
            <a:ext cx="3658353" cy="24389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406198F-8D7B-43AC-8070-3C96405FAD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03"/>
          <a:stretch/>
        </p:blipFill>
        <p:spPr bwMode="auto">
          <a:xfrm>
            <a:off x="7905694" y="1040526"/>
            <a:ext cx="3884849" cy="233755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В мэрии дали понять, что омичи должны ходить по грязи">
            <a:extLst>
              <a:ext uri="{FF2B5EF4-FFF2-40B4-BE49-F238E27FC236}">
                <a16:creationId xmlns:a16="http://schemas.microsoft.com/office/drawing/2014/main" id="{381BDD8D-7BFA-4789-A62F-E11EDF17E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3645" y="1027642"/>
            <a:ext cx="3558175" cy="237063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На Колыме на четверть стало меньше уличных преступлений из-за коронавируса  | Новости">
            <a:extLst>
              <a:ext uri="{FF2B5EF4-FFF2-40B4-BE49-F238E27FC236}">
                <a16:creationId xmlns:a16="http://schemas.microsoft.com/office/drawing/2014/main" id="{5AEF9B20-AE37-4402-BE12-0255C182E0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651" y="4067935"/>
            <a:ext cx="3582254" cy="238668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Какие окна теплее пластиковые или деревянные -">
            <a:extLst>
              <a:ext uri="{FF2B5EF4-FFF2-40B4-BE49-F238E27FC236}">
                <a16:creationId xmlns:a16="http://schemas.microsoft.com/office/drawing/2014/main" id="{A8680735-E9FE-4096-B67F-6094E34E47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7313" y="4045524"/>
            <a:ext cx="3190753" cy="238668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Зачем деревья обрезать до ствола?">
            <a:extLst>
              <a:ext uri="{FF2B5EF4-FFF2-40B4-BE49-F238E27FC236}">
                <a16:creationId xmlns:a16="http://schemas.microsoft.com/office/drawing/2014/main" id="{8A9C99C9-361F-4130-9CEF-ECD05B2463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343"/>
          <a:stretch/>
        </p:blipFill>
        <p:spPr bwMode="auto">
          <a:xfrm>
            <a:off x="8198658" y="4045524"/>
            <a:ext cx="3120454" cy="238668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A6D9825-25CC-4A45-9550-297BF0AF0509}"/>
              </a:ext>
            </a:extLst>
          </p:cNvPr>
          <p:cNvSpPr>
            <a:spLocks noGrp="1"/>
          </p:cNvSpPr>
          <p:nvPr>
            <p:ph type="sldNum" sz="quarter" idx="12"/>
          </p:nvPr>
        </p:nvSpPr>
        <p:spPr/>
        <p:txBody>
          <a:bodyPr/>
          <a:lstStyle/>
          <a:p>
            <a:fld id="{D4A667AB-AE73-4228-BCAE-E0ED4BC42391}" type="slidenum">
              <a:rPr lang="ru-RU" smtClean="0"/>
              <a:t>12</a:t>
            </a:fld>
            <a:endParaRPr lang="ru-RU"/>
          </a:p>
        </p:txBody>
      </p:sp>
    </p:spTree>
    <p:extLst>
      <p:ext uri="{BB962C8B-B14F-4D97-AF65-F5344CB8AC3E}">
        <p14:creationId xmlns:p14="http://schemas.microsoft.com/office/powerpoint/2010/main" val="3109894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smiling at the camera&#10;&#10;Description automatically generated">
            <a:extLst>
              <a:ext uri="{FF2B5EF4-FFF2-40B4-BE49-F238E27FC236}">
                <a16:creationId xmlns:a16="http://schemas.microsoft.com/office/drawing/2014/main" id="{1A237BE4-110B-48EA-8330-A7A7D50CEBA5}"/>
              </a:ext>
            </a:extLst>
          </p:cNvPr>
          <p:cNvPicPr>
            <a:picLocks noChangeAspect="1"/>
          </p:cNvPicPr>
          <p:nvPr/>
        </p:nvPicPr>
        <p:blipFill rotWithShape="1">
          <a:blip r:embed="rId2">
            <a:extLst>
              <a:ext uri="{28A0092B-C50C-407E-A947-70E740481C1C}">
                <a14:useLocalDpi xmlns:a14="http://schemas.microsoft.com/office/drawing/2010/main" val="0"/>
              </a:ext>
            </a:extLst>
          </a:blip>
          <a:srcRect b="5436"/>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5799C1-90F5-4F7A-826E-CCC7534C07EC}"/>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To live well… (1):</a:t>
            </a:r>
          </a:p>
        </p:txBody>
      </p:sp>
      <p:sp>
        <p:nvSpPr>
          <p:cNvPr id="3" name="Content Placeholder 2">
            <a:extLst>
              <a:ext uri="{FF2B5EF4-FFF2-40B4-BE49-F238E27FC236}">
                <a16:creationId xmlns:a16="http://schemas.microsoft.com/office/drawing/2014/main" id="{EAD9D1C6-AF61-44DB-B23F-029E0CC21138}"/>
              </a:ext>
            </a:extLst>
          </p:cNvPr>
          <p:cNvSpPr>
            <a:spLocks noGrp="1"/>
          </p:cNvSpPr>
          <p:nvPr>
            <p:ph idx="1"/>
          </p:nvPr>
        </p:nvSpPr>
        <p:spPr>
          <a:xfrm>
            <a:off x="7531610" y="2434201"/>
            <a:ext cx="3822189" cy="3742762"/>
          </a:xfrm>
        </p:spPr>
        <p:txBody>
          <a:bodyPr vert="horz" lIns="91440" tIns="45720" rIns="91440" bIns="45720" rtlCol="0">
            <a:normAutofit/>
          </a:bodyPr>
          <a:lstStyle/>
          <a:p>
            <a:pPr marL="214114">
              <a:spcBef>
                <a:spcPct val="0"/>
              </a:spcBef>
              <a:spcAft>
                <a:spcPts val="600"/>
              </a:spcAft>
            </a:pPr>
            <a:r>
              <a:rPr lang="en-US" altLang="en-US" sz="2000" dirty="0"/>
              <a:t>The concept of wellbeing encompasses individuals’ capacity to achieve happiness, harmony, identity, fulfillment, self-respect, self-realization, community, transcendence, and enlightenment (Meadows, 1998)</a:t>
            </a:r>
            <a:endParaRPr lang="en-US" altLang="en-US" sz="2000"/>
          </a:p>
        </p:txBody>
      </p:sp>
      <p:sp>
        <p:nvSpPr>
          <p:cNvPr id="4" name="Slide Number Placeholder 3">
            <a:extLst>
              <a:ext uri="{FF2B5EF4-FFF2-40B4-BE49-F238E27FC236}">
                <a16:creationId xmlns:a16="http://schemas.microsoft.com/office/drawing/2014/main" id="{34846DF0-39F7-4ABE-9AE9-AAD7695DF8E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9EECBFE-9B22-455E-9614-E8CF0424E2AA}" type="slidenum">
              <a:rPr lang="en-US" smtClean="0">
                <a:solidFill>
                  <a:prstClr val="black">
                    <a:tint val="75000"/>
                  </a:prstClr>
                </a:solidFill>
                <a:latin typeface="Calibri" panose="020F0502020204030204"/>
              </a:rPr>
              <a:pPr>
                <a:spcAft>
                  <a:spcPts val="600"/>
                </a:spcAft>
                <a:defRPr/>
              </a:pPr>
              <a:t>13</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33604632"/>
      </p:ext>
    </p:extLst>
  </p:cSld>
  <p:clrMapOvr>
    <a:masterClrMapping/>
  </p:clrMapOvr>
  <mc:AlternateContent xmlns:mc="http://schemas.openxmlformats.org/markup-compatibility/2006" xmlns:p14="http://schemas.microsoft.com/office/powerpoint/2010/main">
    <mc:Choice Requires="p14">
      <p:transition spd="slow" p14:dur="2000" advTm="197100"/>
    </mc:Choice>
    <mc:Fallback xmlns="">
      <p:transition spd="slow" advTm="1971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99C1-90F5-4F7A-826E-CCC7534C07EC}"/>
              </a:ext>
            </a:extLst>
          </p:cNvPr>
          <p:cNvSpPr>
            <a:spLocks noGrp="1"/>
          </p:cNvSpPr>
          <p:nvPr>
            <p:ph type="title"/>
          </p:nvPr>
        </p:nvSpPr>
        <p:spPr>
          <a:xfrm>
            <a:off x="839788" y="457200"/>
            <a:ext cx="9323387" cy="1063869"/>
          </a:xfrm>
        </p:spPr>
        <p:txBody>
          <a:bodyPr/>
          <a:lstStyle/>
          <a:p>
            <a:r>
              <a:rPr lang="en-GB" dirty="0"/>
              <a:t>To live well… (3)</a:t>
            </a:r>
            <a:r>
              <a:rPr lang="be-BY" dirty="0"/>
              <a:t>:</a:t>
            </a:r>
            <a:endParaRPr lang="en-GB" dirty="0"/>
          </a:p>
        </p:txBody>
      </p:sp>
      <p:sp>
        <p:nvSpPr>
          <p:cNvPr id="3" name="Content Placeholder 2">
            <a:extLst>
              <a:ext uri="{FF2B5EF4-FFF2-40B4-BE49-F238E27FC236}">
                <a16:creationId xmlns:a16="http://schemas.microsoft.com/office/drawing/2014/main" id="{EAD9D1C6-AF61-44DB-B23F-029E0CC21138}"/>
              </a:ext>
            </a:extLst>
          </p:cNvPr>
          <p:cNvSpPr>
            <a:spLocks noGrp="1"/>
          </p:cNvSpPr>
          <p:nvPr>
            <p:ph idx="1"/>
          </p:nvPr>
        </p:nvSpPr>
        <p:spPr>
          <a:xfrm>
            <a:off x="552518" y="3648173"/>
            <a:ext cx="8637604" cy="2842634"/>
          </a:xfrm>
        </p:spPr>
        <p:txBody>
          <a:bodyPr>
            <a:normAutofit/>
          </a:bodyPr>
          <a:lstStyle/>
          <a:p>
            <a:pPr marL="214114" indent="-214114">
              <a:spcBef>
                <a:spcPct val="0"/>
              </a:spcBef>
            </a:pPr>
            <a:r>
              <a:rPr lang="en-GB" altLang="en-US" sz="2000" dirty="0"/>
              <a:t>Better experience of searching and finding harmony their landscapes =&gt; the NP’s mandate to protect cultural landscapes makes space for local communities to be involved, residents have broad access rights, and their lifestyle is related to the management of their landscape</a:t>
            </a:r>
          </a:p>
          <a:p>
            <a:pPr marL="214114" indent="-214114">
              <a:spcBef>
                <a:spcPct val="0"/>
              </a:spcBef>
            </a:pPr>
            <a:endParaRPr lang="en-GB" altLang="en-US" sz="2000" dirty="0"/>
          </a:p>
          <a:p>
            <a:pPr marL="214114" indent="-214114">
              <a:spcBef>
                <a:spcPct val="0"/>
              </a:spcBef>
            </a:pPr>
            <a:r>
              <a:rPr lang="en-GB" altLang="en-US" sz="2000" dirty="0"/>
              <a:t>Poor opportunities for relational values to develop =&gt; the top-down and rigidly framed approach to conservation, limited flexibility as regards recognition and securing land and forest property rights, and the absence of cultural landscapes in the list of eligible management targets</a:t>
            </a:r>
            <a:endParaRPr lang="en-US" altLang="en-US" sz="2000" dirty="0"/>
          </a:p>
        </p:txBody>
      </p:sp>
      <p:sp>
        <p:nvSpPr>
          <p:cNvPr id="4" name="Slide Number Placeholder 3">
            <a:extLst>
              <a:ext uri="{FF2B5EF4-FFF2-40B4-BE49-F238E27FC236}">
                <a16:creationId xmlns:a16="http://schemas.microsoft.com/office/drawing/2014/main" id="{34846DF0-39F7-4ABE-9AE9-AAD7695DF8ED}"/>
              </a:ext>
            </a:extLst>
          </p:cNvPr>
          <p:cNvSpPr>
            <a:spLocks noGrp="1"/>
          </p:cNvSpPr>
          <p:nvPr>
            <p:ph type="sldNum" sz="quarter" idx="12"/>
          </p:nvPr>
        </p:nvSpPr>
        <p:spPr>
          <a:xfrm>
            <a:off x="8610600" y="6356350"/>
            <a:ext cx="2743200" cy="365125"/>
          </a:xfrm>
        </p:spPr>
        <p:txBody>
          <a:bodyPr/>
          <a:lstStyle/>
          <a:p>
            <a:fld id="{19EECBFE-9B22-455E-9614-E8CF0424E2AA}" type="slidenum">
              <a:rPr lang="en-GB" smtClean="0"/>
              <a:t>14</a:t>
            </a:fld>
            <a:endParaRPr lang="en-GB"/>
          </a:p>
        </p:txBody>
      </p:sp>
      <p:pic>
        <p:nvPicPr>
          <p:cNvPr id="6" name="Picture 5">
            <a:extLst>
              <a:ext uri="{FF2B5EF4-FFF2-40B4-BE49-F238E27FC236}">
                <a16:creationId xmlns:a16="http://schemas.microsoft.com/office/drawing/2014/main" id="{EA2B0BAE-D00C-4F3A-9729-D4ECCBB7FBF6}"/>
              </a:ext>
            </a:extLst>
          </p:cNvPr>
          <p:cNvPicPr>
            <a:picLocks noChangeAspect="1"/>
          </p:cNvPicPr>
          <p:nvPr/>
        </p:nvPicPr>
        <p:blipFill>
          <a:blip r:embed="rId2"/>
          <a:stretch>
            <a:fillRect/>
          </a:stretch>
        </p:blipFill>
        <p:spPr>
          <a:xfrm>
            <a:off x="3799326" y="95402"/>
            <a:ext cx="5929136" cy="3417119"/>
          </a:xfrm>
          <a:prstGeom prst="rect">
            <a:avLst/>
          </a:prstGeom>
          <a:ln>
            <a:solidFill>
              <a:schemeClr val="accent1"/>
            </a:solidFill>
          </a:ln>
        </p:spPr>
      </p:pic>
      <p:pic>
        <p:nvPicPr>
          <p:cNvPr id="9" name="Picture 8">
            <a:extLst>
              <a:ext uri="{FF2B5EF4-FFF2-40B4-BE49-F238E27FC236}">
                <a16:creationId xmlns:a16="http://schemas.microsoft.com/office/drawing/2014/main" id="{5B915587-CFD6-4FCD-AED4-8097AD2EDA7A}"/>
              </a:ext>
            </a:extLst>
          </p:cNvPr>
          <p:cNvPicPr>
            <a:picLocks noChangeAspect="1"/>
          </p:cNvPicPr>
          <p:nvPr/>
        </p:nvPicPr>
        <p:blipFill>
          <a:blip r:embed="rId3"/>
          <a:stretch>
            <a:fillRect/>
          </a:stretch>
        </p:blipFill>
        <p:spPr>
          <a:xfrm>
            <a:off x="9113922" y="2077491"/>
            <a:ext cx="2954253" cy="4303510"/>
          </a:xfrm>
          <a:prstGeom prst="rect">
            <a:avLst/>
          </a:prstGeom>
          <a:ln>
            <a:solidFill>
              <a:schemeClr val="accent1"/>
            </a:solidFill>
          </a:ln>
        </p:spPr>
      </p:pic>
    </p:spTree>
    <p:extLst>
      <p:ext uri="{BB962C8B-B14F-4D97-AF65-F5344CB8AC3E}">
        <p14:creationId xmlns:p14="http://schemas.microsoft.com/office/powerpoint/2010/main" val="2551969096"/>
      </p:ext>
    </p:extLst>
  </p:cSld>
  <p:clrMapOvr>
    <a:masterClrMapping/>
  </p:clrMapOvr>
  <mc:AlternateContent xmlns:mc="http://schemas.openxmlformats.org/markup-compatibility/2006" xmlns:p14="http://schemas.microsoft.com/office/powerpoint/2010/main">
    <mc:Choice Requires="p14">
      <p:transition spd="slow" p14:dur="2000" advTm="197100"/>
    </mc:Choice>
    <mc:Fallback xmlns="">
      <p:transition spd="slow" advTm="1971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118BAEF1-A345-4DC8-82D9-0C05FD0F7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51" y="4448175"/>
            <a:ext cx="11931349" cy="2090737"/>
          </a:xfrm>
          <a:prstGeom prst="rect">
            <a:avLst/>
          </a:prstGeom>
        </p:spPr>
      </p:pic>
      <p:sp>
        <p:nvSpPr>
          <p:cNvPr id="2" name="Title 1">
            <a:extLst>
              <a:ext uri="{FF2B5EF4-FFF2-40B4-BE49-F238E27FC236}">
                <a16:creationId xmlns:a16="http://schemas.microsoft.com/office/drawing/2014/main" id="{F45799C1-90F5-4F7A-826E-CCC7534C07EC}"/>
              </a:ext>
            </a:extLst>
          </p:cNvPr>
          <p:cNvSpPr>
            <a:spLocks noGrp="1"/>
          </p:cNvSpPr>
          <p:nvPr>
            <p:ph type="title"/>
          </p:nvPr>
        </p:nvSpPr>
        <p:spPr>
          <a:xfrm>
            <a:off x="839788" y="457200"/>
            <a:ext cx="9323387" cy="1063869"/>
          </a:xfrm>
        </p:spPr>
        <p:txBody>
          <a:bodyPr/>
          <a:lstStyle/>
          <a:p>
            <a:r>
              <a:rPr lang="en-GB" dirty="0"/>
              <a:t>To live well… (4)</a:t>
            </a:r>
            <a:r>
              <a:rPr lang="be-BY" dirty="0"/>
              <a:t>:</a:t>
            </a:r>
            <a:endParaRPr lang="en-GB" dirty="0"/>
          </a:p>
        </p:txBody>
      </p:sp>
      <p:sp>
        <p:nvSpPr>
          <p:cNvPr id="3" name="Content Placeholder 2">
            <a:extLst>
              <a:ext uri="{FF2B5EF4-FFF2-40B4-BE49-F238E27FC236}">
                <a16:creationId xmlns:a16="http://schemas.microsoft.com/office/drawing/2014/main" id="{EAD9D1C6-AF61-44DB-B23F-029E0CC21138}"/>
              </a:ext>
            </a:extLst>
          </p:cNvPr>
          <p:cNvSpPr>
            <a:spLocks noGrp="1"/>
          </p:cNvSpPr>
          <p:nvPr>
            <p:ph idx="1"/>
          </p:nvPr>
        </p:nvSpPr>
        <p:spPr>
          <a:xfrm>
            <a:off x="514350" y="1835467"/>
            <a:ext cx="5108168" cy="2676525"/>
          </a:xfrm>
        </p:spPr>
        <p:txBody>
          <a:bodyPr>
            <a:normAutofit/>
          </a:bodyPr>
          <a:lstStyle/>
          <a:p>
            <a:pPr marL="214114" indent="-214114">
              <a:spcBef>
                <a:spcPct val="0"/>
              </a:spcBef>
            </a:pPr>
            <a:r>
              <a:rPr lang="en-US" altLang="en-US" sz="2000" dirty="0"/>
              <a:t>Per capita income…</a:t>
            </a:r>
          </a:p>
          <a:p>
            <a:pPr marL="214114" indent="-214114">
              <a:spcBef>
                <a:spcPct val="0"/>
              </a:spcBef>
            </a:pPr>
            <a:r>
              <a:rPr lang="en-US" altLang="en-US" sz="2000" dirty="0"/>
              <a:t>GDP…</a:t>
            </a:r>
          </a:p>
          <a:p>
            <a:pPr marL="214114" indent="-214114">
              <a:spcBef>
                <a:spcPct val="0"/>
              </a:spcBef>
            </a:pPr>
            <a:r>
              <a:rPr lang="en-US" altLang="en-US" sz="2000" dirty="0"/>
              <a:t>Gini coefficient…</a:t>
            </a:r>
          </a:p>
          <a:p>
            <a:pPr marL="214114" indent="-214114">
              <a:spcBef>
                <a:spcPct val="0"/>
              </a:spcBef>
            </a:pPr>
            <a:r>
              <a:rPr lang="en-US" altLang="en-US" sz="2000" dirty="0"/>
              <a:t>Availability of public services, amenities, </a:t>
            </a:r>
            <a:r>
              <a:rPr lang="en-US" altLang="en-US" sz="2000" dirty="0" err="1"/>
              <a:t>sanination</a:t>
            </a:r>
            <a:r>
              <a:rPr lang="en-US" altLang="en-US" sz="2000" dirty="0"/>
              <a:t>…</a:t>
            </a:r>
          </a:p>
          <a:p>
            <a:pPr marL="0" indent="0">
              <a:spcBef>
                <a:spcPct val="0"/>
              </a:spcBef>
              <a:buNone/>
            </a:pPr>
            <a:r>
              <a:rPr lang="en-US" altLang="en-US" sz="2000" dirty="0"/>
              <a:t>… … … …</a:t>
            </a:r>
          </a:p>
          <a:p>
            <a:pPr marL="214114" indent="-214114">
              <a:spcBef>
                <a:spcPct val="0"/>
              </a:spcBef>
            </a:pPr>
            <a:r>
              <a:rPr lang="en-US" altLang="en-US" sz="2000" dirty="0"/>
              <a:t>Human Development Index</a:t>
            </a:r>
          </a:p>
          <a:p>
            <a:pPr marL="214114" indent="-214114">
              <a:spcBef>
                <a:spcPct val="0"/>
              </a:spcBef>
            </a:pPr>
            <a:r>
              <a:rPr lang="en-US" altLang="en-US" sz="2000" dirty="0"/>
              <a:t>Gross National Happiness </a:t>
            </a:r>
          </a:p>
        </p:txBody>
      </p:sp>
      <p:sp>
        <p:nvSpPr>
          <p:cNvPr id="4" name="Slide Number Placeholder 3">
            <a:extLst>
              <a:ext uri="{FF2B5EF4-FFF2-40B4-BE49-F238E27FC236}">
                <a16:creationId xmlns:a16="http://schemas.microsoft.com/office/drawing/2014/main" id="{34846DF0-39F7-4ABE-9AE9-AAD7695DF8ED}"/>
              </a:ext>
            </a:extLst>
          </p:cNvPr>
          <p:cNvSpPr>
            <a:spLocks noGrp="1"/>
          </p:cNvSpPr>
          <p:nvPr>
            <p:ph type="sldNum" sz="quarter" idx="12"/>
          </p:nvPr>
        </p:nvSpPr>
        <p:spPr>
          <a:xfrm>
            <a:off x="8610600" y="6356350"/>
            <a:ext cx="2743200" cy="365125"/>
          </a:xfrm>
        </p:spPr>
        <p:txBody>
          <a:bodyPr/>
          <a:lstStyle/>
          <a:p>
            <a:fld id="{19EECBFE-9B22-455E-9614-E8CF0424E2AA}" type="slidenum">
              <a:rPr lang="en-GB" smtClean="0"/>
              <a:t>15</a:t>
            </a:fld>
            <a:endParaRPr lang="en-GB"/>
          </a:p>
        </p:txBody>
      </p:sp>
      <p:sp>
        <p:nvSpPr>
          <p:cNvPr id="10" name="Rectangle 9">
            <a:extLst>
              <a:ext uri="{FF2B5EF4-FFF2-40B4-BE49-F238E27FC236}">
                <a16:creationId xmlns:a16="http://schemas.microsoft.com/office/drawing/2014/main" id="{2DF91D03-DF94-47C7-8A3F-E9AFDC59D45F}"/>
              </a:ext>
            </a:extLst>
          </p:cNvPr>
          <p:cNvSpPr/>
          <p:nvPr/>
        </p:nvSpPr>
        <p:spPr>
          <a:xfrm>
            <a:off x="838200" y="6476305"/>
            <a:ext cx="6096000" cy="307777"/>
          </a:xfrm>
          <a:prstGeom prst="rect">
            <a:avLst/>
          </a:prstGeom>
        </p:spPr>
        <p:txBody>
          <a:bodyPr>
            <a:spAutoFit/>
          </a:bodyPr>
          <a:lstStyle/>
          <a:p>
            <a:r>
              <a:rPr lang="en-GB" sz="1400" i="1" dirty="0">
                <a:solidFill>
                  <a:schemeClr val="accent1">
                    <a:lumMod val="75000"/>
                  </a:schemeClr>
                </a:solidFill>
              </a:rPr>
              <a:t>http://hdr.undp.org/en/content/human-development-index-hdi</a:t>
            </a:r>
          </a:p>
        </p:txBody>
      </p:sp>
      <p:pic>
        <p:nvPicPr>
          <p:cNvPr id="13" name="Picture 12" descr="A picture containing outdoor, building, chair, table&#10;&#10;Description automatically generated">
            <a:extLst>
              <a:ext uri="{FF2B5EF4-FFF2-40B4-BE49-F238E27FC236}">
                <a16:creationId xmlns:a16="http://schemas.microsoft.com/office/drawing/2014/main" id="{16297BF8-D7A4-47E7-9EAB-20B9A729F00A}"/>
              </a:ext>
            </a:extLst>
          </p:cNvPr>
          <p:cNvPicPr>
            <a:picLocks noChangeAspect="1"/>
          </p:cNvPicPr>
          <p:nvPr/>
        </p:nvPicPr>
        <p:blipFill rotWithShape="1">
          <a:blip r:embed="rId3">
            <a:extLst>
              <a:ext uri="{28A0092B-C50C-407E-A947-70E740481C1C}">
                <a14:useLocalDpi xmlns:a14="http://schemas.microsoft.com/office/drawing/2010/main" val="0"/>
              </a:ext>
            </a:extLst>
          </a:blip>
          <a:srcRect l="20020"/>
          <a:stretch/>
        </p:blipFill>
        <p:spPr>
          <a:xfrm>
            <a:off x="5622518" y="300001"/>
            <a:ext cx="6569482" cy="3990975"/>
          </a:xfrm>
          <a:prstGeom prst="rect">
            <a:avLst/>
          </a:prstGeom>
        </p:spPr>
      </p:pic>
    </p:spTree>
    <p:extLst>
      <p:ext uri="{BB962C8B-B14F-4D97-AF65-F5344CB8AC3E}">
        <p14:creationId xmlns:p14="http://schemas.microsoft.com/office/powerpoint/2010/main" val="3613255615"/>
      </p:ext>
    </p:extLst>
  </p:cSld>
  <p:clrMapOvr>
    <a:masterClrMapping/>
  </p:clrMapOvr>
  <mc:AlternateContent xmlns:mc="http://schemas.openxmlformats.org/markup-compatibility/2006" xmlns:p14="http://schemas.microsoft.com/office/powerpoint/2010/main">
    <mc:Choice Requires="p14">
      <p:transition spd="slow" p14:dur="2000" advTm="135231"/>
    </mc:Choice>
    <mc:Fallback xmlns="">
      <p:transition spd="slow" advTm="13523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F53CD3-2927-4660-8FFC-AB48276605F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271" t="9788" r="10238" b="10255"/>
          <a:stretch/>
        </p:blipFill>
        <p:spPr>
          <a:xfrm>
            <a:off x="5036245" y="89995"/>
            <a:ext cx="7022864" cy="6807219"/>
          </a:xfrm>
          <a:prstGeom prst="rect">
            <a:avLst/>
          </a:prstGeom>
        </p:spPr>
      </p:pic>
      <p:sp>
        <p:nvSpPr>
          <p:cNvPr id="2" name="Title 1">
            <a:extLst>
              <a:ext uri="{FF2B5EF4-FFF2-40B4-BE49-F238E27FC236}">
                <a16:creationId xmlns:a16="http://schemas.microsoft.com/office/drawing/2014/main" id="{F45799C1-90F5-4F7A-826E-CCC7534C07EC}"/>
              </a:ext>
            </a:extLst>
          </p:cNvPr>
          <p:cNvSpPr>
            <a:spLocks noGrp="1"/>
          </p:cNvSpPr>
          <p:nvPr>
            <p:ph type="title"/>
          </p:nvPr>
        </p:nvSpPr>
        <p:spPr>
          <a:xfrm>
            <a:off x="839788" y="457200"/>
            <a:ext cx="9323387" cy="1063869"/>
          </a:xfrm>
        </p:spPr>
        <p:txBody>
          <a:bodyPr/>
          <a:lstStyle/>
          <a:p>
            <a:r>
              <a:rPr lang="en-GB" dirty="0"/>
              <a:t>I</a:t>
            </a:r>
            <a:r>
              <a:rPr lang="en-US" dirty="0" err="1"/>
              <a:t>ntegration</a:t>
            </a:r>
            <a:r>
              <a:rPr lang="be-BY" dirty="0"/>
              <a:t>:</a:t>
            </a:r>
            <a:endParaRPr lang="en-GB" dirty="0"/>
          </a:p>
        </p:txBody>
      </p:sp>
      <p:sp>
        <p:nvSpPr>
          <p:cNvPr id="3" name="Content Placeholder 2">
            <a:extLst>
              <a:ext uri="{FF2B5EF4-FFF2-40B4-BE49-F238E27FC236}">
                <a16:creationId xmlns:a16="http://schemas.microsoft.com/office/drawing/2014/main" id="{EAD9D1C6-AF61-44DB-B23F-029E0CC21138}"/>
              </a:ext>
            </a:extLst>
          </p:cNvPr>
          <p:cNvSpPr>
            <a:spLocks noGrp="1"/>
          </p:cNvSpPr>
          <p:nvPr>
            <p:ph idx="1"/>
          </p:nvPr>
        </p:nvSpPr>
        <p:spPr>
          <a:xfrm>
            <a:off x="839788" y="1532918"/>
            <a:ext cx="4196457" cy="4555228"/>
          </a:xfrm>
        </p:spPr>
        <p:txBody>
          <a:bodyPr>
            <a:normAutofit/>
          </a:bodyPr>
          <a:lstStyle/>
          <a:p>
            <a:pPr marL="0" indent="0">
              <a:spcBef>
                <a:spcPct val="0"/>
              </a:spcBef>
              <a:buNone/>
            </a:pPr>
            <a:endParaRPr lang="en-US" altLang="en-US" sz="1500" dirty="0"/>
          </a:p>
          <a:p>
            <a:pPr marL="214114" indent="-214114">
              <a:spcBef>
                <a:spcPct val="0"/>
              </a:spcBef>
            </a:pPr>
            <a:r>
              <a:rPr lang="en-US" altLang="en-US" sz="2000" dirty="0"/>
              <a:t>Experts interpreting data, e.g. Environmental Performance Index (EPI) by Yale Center for Environmental Law and Policy</a:t>
            </a:r>
          </a:p>
        </p:txBody>
      </p:sp>
      <p:sp>
        <p:nvSpPr>
          <p:cNvPr id="4" name="Slide Number Placeholder 3">
            <a:extLst>
              <a:ext uri="{FF2B5EF4-FFF2-40B4-BE49-F238E27FC236}">
                <a16:creationId xmlns:a16="http://schemas.microsoft.com/office/drawing/2014/main" id="{34846DF0-39F7-4ABE-9AE9-AAD7695DF8ED}"/>
              </a:ext>
            </a:extLst>
          </p:cNvPr>
          <p:cNvSpPr>
            <a:spLocks noGrp="1"/>
          </p:cNvSpPr>
          <p:nvPr>
            <p:ph type="sldNum" sz="quarter" idx="12"/>
          </p:nvPr>
        </p:nvSpPr>
        <p:spPr/>
        <p:txBody>
          <a:bodyPr/>
          <a:lstStyle/>
          <a:p>
            <a:fld id="{19EECBFE-9B22-455E-9614-E8CF0424E2AA}" type="slidenum">
              <a:rPr lang="en-GB" smtClean="0"/>
              <a:t>16</a:t>
            </a:fld>
            <a:endParaRPr lang="en-GB"/>
          </a:p>
        </p:txBody>
      </p:sp>
      <p:sp>
        <p:nvSpPr>
          <p:cNvPr id="5" name="Rectangle 4">
            <a:extLst>
              <a:ext uri="{FF2B5EF4-FFF2-40B4-BE49-F238E27FC236}">
                <a16:creationId xmlns:a16="http://schemas.microsoft.com/office/drawing/2014/main" id="{4CE74BFF-7A1B-40F1-A3D6-3997BF13187D}"/>
              </a:ext>
            </a:extLst>
          </p:cNvPr>
          <p:cNvSpPr/>
          <p:nvPr/>
        </p:nvSpPr>
        <p:spPr>
          <a:xfrm>
            <a:off x="4000041" y="6495118"/>
            <a:ext cx="3266472" cy="307777"/>
          </a:xfrm>
          <a:prstGeom prst="rect">
            <a:avLst/>
          </a:prstGeom>
        </p:spPr>
        <p:txBody>
          <a:bodyPr wrap="none">
            <a:spAutoFit/>
          </a:bodyPr>
          <a:lstStyle/>
          <a:p>
            <a:r>
              <a:rPr lang="en-GB" sz="1400" i="1" dirty="0">
                <a:solidFill>
                  <a:schemeClr val="accent1">
                    <a:lumMod val="75000"/>
                  </a:schemeClr>
                </a:solidFill>
              </a:rPr>
              <a:t>2020 EPI Framework</a:t>
            </a:r>
            <a:r>
              <a:rPr lang="en-US" sz="1400" i="1" dirty="0">
                <a:solidFill>
                  <a:schemeClr val="accent1">
                    <a:lumMod val="75000"/>
                  </a:schemeClr>
                </a:solidFill>
              </a:rPr>
              <a:t>: </a:t>
            </a:r>
            <a:r>
              <a:rPr lang="en-US" sz="1400" i="1" dirty="0">
                <a:solidFill>
                  <a:schemeClr val="accent1">
                    <a:lumMod val="75000"/>
                  </a:schemeClr>
                </a:solidFill>
                <a:hlinkClick r:id="rId4"/>
              </a:rPr>
              <a:t>https://epi.yale.edu/</a:t>
            </a:r>
            <a:endParaRPr lang="en-GB" sz="1400" i="1" dirty="0">
              <a:solidFill>
                <a:schemeClr val="accent1">
                  <a:lumMod val="75000"/>
                </a:schemeClr>
              </a:solidFill>
            </a:endParaRPr>
          </a:p>
        </p:txBody>
      </p:sp>
      <p:pic>
        <p:nvPicPr>
          <p:cNvPr id="9" name="Picture 8" descr="A picture containing computer&#10;&#10;Description automatically generated">
            <a:extLst>
              <a:ext uri="{FF2B5EF4-FFF2-40B4-BE49-F238E27FC236}">
                <a16:creationId xmlns:a16="http://schemas.microsoft.com/office/drawing/2014/main" id="{AA617448-D51D-43E5-B6D7-EDB195A67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375" y="2972296"/>
            <a:ext cx="2867226" cy="3749180"/>
          </a:xfrm>
          <a:prstGeom prst="rect">
            <a:avLst/>
          </a:prstGeom>
        </p:spPr>
      </p:pic>
    </p:spTree>
    <p:extLst>
      <p:ext uri="{BB962C8B-B14F-4D97-AF65-F5344CB8AC3E}">
        <p14:creationId xmlns:p14="http://schemas.microsoft.com/office/powerpoint/2010/main" val="1701153615"/>
      </p:ext>
    </p:extLst>
  </p:cSld>
  <p:clrMapOvr>
    <a:masterClrMapping/>
  </p:clrMapOvr>
  <mc:AlternateContent xmlns:mc="http://schemas.openxmlformats.org/markup-compatibility/2006" xmlns:p14="http://schemas.microsoft.com/office/powerpoint/2010/main">
    <mc:Choice Requires="p14">
      <p:transition spd="slow" p14:dur="2000" advTm="75014"/>
    </mc:Choice>
    <mc:Fallback xmlns="">
      <p:transition spd="slow" advTm="7501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99C1-90F5-4F7A-826E-CCC7534C07EC}"/>
              </a:ext>
            </a:extLst>
          </p:cNvPr>
          <p:cNvSpPr>
            <a:spLocks noGrp="1"/>
          </p:cNvSpPr>
          <p:nvPr>
            <p:ph type="title"/>
          </p:nvPr>
        </p:nvSpPr>
        <p:spPr>
          <a:xfrm>
            <a:off x="839788" y="457200"/>
            <a:ext cx="9323387" cy="1063869"/>
          </a:xfrm>
        </p:spPr>
        <p:txBody>
          <a:bodyPr/>
          <a:lstStyle/>
          <a:p>
            <a:r>
              <a:rPr lang="en-US" dirty="0"/>
              <a:t>Indicators through participatory process</a:t>
            </a:r>
            <a:r>
              <a:rPr lang="be-BY" dirty="0"/>
              <a:t>:</a:t>
            </a:r>
            <a:endParaRPr lang="en-GB" dirty="0"/>
          </a:p>
        </p:txBody>
      </p:sp>
      <p:sp>
        <p:nvSpPr>
          <p:cNvPr id="3" name="Content Placeholder 2">
            <a:extLst>
              <a:ext uri="{FF2B5EF4-FFF2-40B4-BE49-F238E27FC236}">
                <a16:creationId xmlns:a16="http://schemas.microsoft.com/office/drawing/2014/main" id="{EAD9D1C6-AF61-44DB-B23F-029E0CC21138}"/>
              </a:ext>
            </a:extLst>
          </p:cNvPr>
          <p:cNvSpPr>
            <a:spLocks noGrp="1"/>
          </p:cNvSpPr>
          <p:nvPr>
            <p:ph idx="1"/>
          </p:nvPr>
        </p:nvSpPr>
        <p:spPr>
          <a:xfrm>
            <a:off x="176708" y="1653317"/>
            <a:ext cx="4461280" cy="4555228"/>
          </a:xfrm>
        </p:spPr>
        <p:txBody>
          <a:bodyPr>
            <a:normAutofit/>
          </a:bodyPr>
          <a:lstStyle/>
          <a:p>
            <a:pPr marL="0" indent="0">
              <a:spcBef>
                <a:spcPct val="0"/>
              </a:spcBef>
              <a:buNone/>
            </a:pPr>
            <a:r>
              <a:rPr lang="en-US" altLang="en-US" sz="2100" dirty="0"/>
              <a:t>…</a:t>
            </a:r>
            <a:r>
              <a:rPr lang="en-US" altLang="en-US" sz="2100" i="1" dirty="0"/>
              <a:t>The indicators a society chooses to report to itself about itself are surprisingly powerful. They reflect collective values and inform collective decisions. A nation that keeps a watchful eye on its salmon runs or the safety of its streets makes different choices than does a nation that is only paying attention to its GNP. The idea of citizens choosing their own indicators is something new under the sun something intensely democratic.</a:t>
            </a:r>
          </a:p>
        </p:txBody>
      </p:sp>
      <p:sp>
        <p:nvSpPr>
          <p:cNvPr id="4" name="Slide Number Placeholder 3">
            <a:extLst>
              <a:ext uri="{FF2B5EF4-FFF2-40B4-BE49-F238E27FC236}">
                <a16:creationId xmlns:a16="http://schemas.microsoft.com/office/drawing/2014/main" id="{34846DF0-39F7-4ABE-9AE9-AAD7695DF8ED}"/>
              </a:ext>
            </a:extLst>
          </p:cNvPr>
          <p:cNvSpPr>
            <a:spLocks noGrp="1"/>
          </p:cNvSpPr>
          <p:nvPr>
            <p:ph type="sldNum" sz="quarter" idx="12"/>
          </p:nvPr>
        </p:nvSpPr>
        <p:spPr/>
        <p:txBody>
          <a:bodyPr/>
          <a:lstStyle/>
          <a:p>
            <a:fld id="{19EECBFE-9B22-455E-9614-E8CF0424E2AA}" type="slidenum">
              <a:rPr lang="en-GB" smtClean="0"/>
              <a:t>17</a:t>
            </a:fld>
            <a:endParaRPr lang="en-GB" dirty="0"/>
          </a:p>
        </p:txBody>
      </p:sp>
      <p:sp>
        <p:nvSpPr>
          <p:cNvPr id="5" name="Rectangle 4">
            <a:extLst>
              <a:ext uri="{FF2B5EF4-FFF2-40B4-BE49-F238E27FC236}">
                <a16:creationId xmlns:a16="http://schemas.microsoft.com/office/drawing/2014/main" id="{4CE74BFF-7A1B-40F1-A3D6-3997BF13187D}"/>
              </a:ext>
            </a:extLst>
          </p:cNvPr>
          <p:cNvSpPr/>
          <p:nvPr/>
        </p:nvSpPr>
        <p:spPr>
          <a:xfrm>
            <a:off x="354103" y="5469881"/>
            <a:ext cx="3845199" cy="738664"/>
          </a:xfrm>
          <a:prstGeom prst="rect">
            <a:avLst/>
          </a:prstGeom>
        </p:spPr>
        <p:txBody>
          <a:bodyPr wrap="square">
            <a:spAutoFit/>
          </a:bodyPr>
          <a:lstStyle/>
          <a:p>
            <a:r>
              <a:rPr lang="en-US" sz="1400" dirty="0"/>
              <a:t>Meadows, D.H. (1998). </a:t>
            </a:r>
            <a:r>
              <a:rPr lang="en-US" sz="1400" i="1" dirty="0"/>
              <a:t>Indicators and information systems for sustainable development</a:t>
            </a:r>
            <a:r>
              <a:rPr lang="en-US" sz="1400" dirty="0"/>
              <a:t>.</a:t>
            </a:r>
          </a:p>
          <a:p>
            <a:r>
              <a:rPr lang="en-US" sz="1400" dirty="0"/>
              <a:t>Sustainability Institute Hartland.</a:t>
            </a:r>
            <a:endParaRPr lang="en-GB" sz="1400" dirty="0"/>
          </a:p>
        </p:txBody>
      </p:sp>
      <p:sp>
        <p:nvSpPr>
          <p:cNvPr id="8" name="Rectangle 7">
            <a:extLst>
              <a:ext uri="{FF2B5EF4-FFF2-40B4-BE49-F238E27FC236}">
                <a16:creationId xmlns:a16="http://schemas.microsoft.com/office/drawing/2014/main" id="{D18E7ABE-9041-4561-9771-85C52F18DAEF}"/>
              </a:ext>
            </a:extLst>
          </p:cNvPr>
          <p:cNvSpPr/>
          <p:nvPr/>
        </p:nvSpPr>
        <p:spPr>
          <a:xfrm>
            <a:off x="9933598" y="4094272"/>
            <a:ext cx="2298505" cy="523220"/>
          </a:xfrm>
          <a:prstGeom prst="rect">
            <a:avLst/>
          </a:prstGeom>
        </p:spPr>
        <p:txBody>
          <a:bodyPr wrap="square">
            <a:spAutoFit/>
          </a:bodyPr>
          <a:lstStyle/>
          <a:p>
            <a:r>
              <a:rPr lang="en-GB" sz="1400" dirty="0"/>
              <a:t>https://www.facebook.com/DonellaMeadowsProject</a:t>
            </a:r>
          </a:p>
        </p:txBody>
      </p:sp>
      <p:pic>
        <p:nvPicPr>
          <p:cNvPr id="10" name="Picture 9" descr="A person smiling for the camera&#10;&#10;Description automatically generated">
            <a:extLst>
              <a:ext uri="{FF2B5EF4-FFF2-40B4-BE49-F238E27FC236}">
                <a16:creationId xmlns:a16="http://schemas.microsoft.com/office/drawing/2014/main" id="{076C4AA1-F50D-4459-B094-25D0FD4CA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9571" y="128334"/>
            <a:ext cx="3725693" cy="3725693"/>
          </a:xfrm>
          <a:prstGeom prst="rect">
            <a:avLst/>
          </a:prstGeom>
        </p:spPr>
      </p:pic>
      <p:pic>
        <p:nvPicPr>
          <p:cNvPr id="12" name="Picture 11" descr="A close up of text on a white surface&#10;&#10;Description automatically generated">
            <a:extLst>
              <a:ext uri="{FF2B5EF4-FFF2-40B4-BE49-F238E27FC236}">
                <a16:creationId xmlns:a16="http://schemas.microsoft.com/office/drawing/2014/main" id="{E87472D0-2F31-407F-B666-0ED8EED9A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7602" y="3304545"/>
            <a:ext cx="2645996" cy="3458818"/>
          </a:xfrm>
          <a:prstGeom prst="rect">
            <a:avLst/>
          </a:prstGeom>
        </p:spPr>
      </p:pic>
      <p:pic>
        <p:nvPicPr>
          <p:cNvPr id="14" name="Picture 13" descr="A screenshot of a cell phone screen with text&#10;&#10;Description automatically generated">
            <a:extLst>
              <a:ext uri="{FF2B5EF4-FFF2-40B4-BE49-F238E27FC236}">
                <a16:creationId xmlns:a16="http://schemas.microsoft.com/office/drawing/2014/main" id="{4F5B3E7A-AF2E-474C-8B16-F71BC0DC8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7988" y="1731283"/>
            <a:ext cx="2933166" cy="3725693"/>
          </a:xfrm>
          <a:prstGeom prst="rect">
            <a:avLst/>
          </a:prstGeom>
          <a:ln>
            <a:solidFill>
              <a:schemeClr val="tx1"/>
            </a:solidFill>
          </a:ln>
        </p:spPr>
      </p:pic>
    </p:spTree>
    <p:extLst>
      <p:ext uri="{BB962C8B-B14F-4D97-AF65-F5344CB8AC3E}">
        <p14:creationId xmlns:p14="http://schemas.microsoft.com/office/powerpoint/2010/main" val="1095719895"/>
      </p:ext>
    </p:extLst>
  </p:cSld>
  <p:clrMapOvr>
    <a:masterClrMapping/>
  </p:clrMapOvr>
  <mc:AlternateContent xmlns:mc="http://schemas.openxmlformats.org/markup-compatibility/2006" xmlns:p14="http://schemas.microsoft.com/office/powerpoint/2010/main">
    <mc:Choice Requires="p14">
      <p:transition spd="slow" p14:dur="2000" advTm="46663"/>
    </mc:Choice>
    <mc:Fallback xmlns="">
      <p:transition spd="slow" advTm="4666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99C1-90F5-4F7A-826E-CCC7534C07EC}"/>
              </a:ext>
            </a:extLst>
          </p:cNvPr>
          <p:cNvSpPr>
            <a:spLocks noGrp="1"/>
          </p:cNvSpPr>
          <p:nvPr>
            <p:ph type="title"/>
          </p:nvPr>
        </p:nvSpPr>
        <p:spPr>
          <a:xfrm>
            <a:off x="839788" y="0"/>
            <a:ext cx="9323387" cy="1063869"/>
          </a:xfrm>
        </p:spPr>
        <p:txBody>
          <a:bodyPr/>
          <a:lstStyle/>
          <a:p>
            <a:r>
              <a:rPr lang="en-US" dirty="0" err="1"/>
              <a:t>Belagio</a:t>
            </a:r>
            <a:r>
              <a:rPr lang="en-US" dirty="0"/>
              <a:t> stamp</a:t>
            </a:r>
            <a:endParaRPr lang="en-GB" dirty="0"/>
          </a:p>
        </p:txBody>
      </p:sp>
      <p:sp>
        <p:nvSpPr>
          <p:cNvPr id="3" name="Content Placeholder 2">
            <a:extLst>
              <a:ext uri="{FF2B5EF4-FFF2-40B4-BE49-F238E27FC236}">
                <a16:creationId xmlns:a16="http://schemas.microsoft.com/office/drawing/2014/main" id="{EAD9D1C6-AF61-44DB-B23F-029E0CC21138}"/>
              </a:ext>
            </a:extLst>
          </p:cNvPr>
          <p:cNvSpPr>
            <a:spLocks noGrp="1"/>
          </p:cNvSpPr>
          <p:nvPr>
            <p:ph idx="1"/>
          </p:nvPr>
        </p:nvSpPr>
        <p:spPr>
          <a:xfrm>
            <a:off x="839788" y="1905000"/>
            <a:ext cx="7644965" cy="4555228"/>
          </a:xfrm>
        </p:spPr>
        <p:txBody>
          <a:bodyPr>
            <a:normAutofit/>
          </a:bodyPr>
          <a:lstStyle/>
          <a:p>
            <a:pPr marL="0" indent="0">
              <a:spcBef>
                <a:spcPct val="0"/>
              </a:spcBef>
              <a:buNone/>
            </a:pPr>
            <a:endParaRPr lang="en-US" altLang="en-US" sz="1500" dirty="0"/>
          </a:p>
          <a:p>
            <a:pPr marL="0" indent="0">
              <a:spcBef>
                <a:spcPct val="0"/>
              </a:spcBef>
              <a:buNone/>
            </a:pPr>
            <a:endParaRPr lang="en-US" altLang="en-US" sz="2400" dirty="0"/>
          </a:p>
        </p:txBody>
      </p:sp>
      <p:sp>
        <p:nvSpPr>
          <p:cNvPr id="4" name="Slide Number Placeholder 3">
            <a:extLst>
              <a:ext uri="{FF2B5EF4-FFF2-40B4-BE49-F238E27FC236}">
                <a16:creationId xmlns:a16="http://schemas.microsoft.com/office/drawing/2014/main" id="{34846DF0-39F7-4ABE-9AE9-AAD7695DF8ED}"/>
              </a:ext>
            </a:extLst>
          </p:cNvPr>
          <p:cNvSpPr>
            <a:spLocks noGrp="1"/>
          </p:cNvSpPr>
          <p:nvPr>
            <p:ph type="sldNum" sz="quarter" idx="12"/>
          </p:nvPr>
        </p:nvSpPr>
        <p:spPr/>
        <p:txBody>
          <a:bodyPr/>
          <a:lstStyle/>
          <a:p>
            <a:fld id="{19EECBFE-9B22-455E-9614-E8CF0424E2AA}" type="slidenum">
              <a:rPr lang="en-GB" smtClean="0"/>
              <a:t>18</a:t>
            </a:fld>
            <a:endParaRPr lang="en-GB"/>
          </a:p>
        </p:txBody>
      </p:sp>
      <p:pic>
        <p:nvPicPr>
          <p:cNvPr id="7" name="Picture 6" descr="Graphical user interface, text, application, email&#10;&#10;Description automatically generated">
            <a:extLst>
              <a:ext uri="{FF2B5EF4-FFF2-40B4-BE49-F238E27FC236}">
                <a16:creationId xmlns:a16="http://schemas.microsoft.com/office/drawing/2014/main" id="{BE87A020-B265-4D05-B4D3-4559C46B8B6C}"/>
              </a:ext>
            </a:extLst>
          </p:cNvPr>
          <p:cNvPicPr>
            <a:picLocks noChangeAspect="1"/>
          </p:cNvPicPr>
          <p:nvPr/>
        </p:nvPicPr>
        <p:blipFill>
          <a:blip r:embed="rId2"/>
          <a:stretch>
            <a:fillRect/>
          </a:stretch>
        </p:blipFill>
        <p:spPr>
          <a:xfrm>
            <a:off x="1660181" y="1072941"/>
            <a:ext cx="8583268" cy="5785059"/>
          </a:xfrm>
          <a:prstGeom prst="rect">
            <a:avLst/>
          </a:prstGeom>
        </p:spPr>
      </p:pic>
    </p:spTree>
    <p:extLst>
      <p:ext uri="{BB962C8B-B14F-4D97-AF65-F5344CB8AC3E}">
        <p14:creationId xmlns:p14="http://schemas.microsoft.com/office/powerpoint/2010/main" val="3346294719"/>
      </p:ext>
    </p:extLst>
  </p:cSld>
  <p:clrMapOvr>
    <a:masterClrMapping/>
  </p:clrMapOvr>
  <mc:AlternateContent xmlns:mc="http://schemas.openxmlformats.org/markup-compatibility/2006" xmlns:p14="http://schemas.microsoft.com/office/powerpoint/2010/main">
    <mc:Choice Requires="p14">
      <p:transition spd="slow" p14:dur="2000" advTm="27025"/>
    </mc:Choice>
    <mc:Fallback xmlns="">
      <p:transition spd="slow" advTm="2702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F6382D-BC7B-4B16-907C-4369A51DDA74}"/>
              </a:ext>
            </a:extLst>
          </p:cNvPr>
          <p:cNvSpPr>
            <a:spLocks noGrp="1"/>
          </p:cNvSpPr>
          <p:nvPr>
            <p:ph type="title"/>
          </p:nvPr>
        </p:nvSpPr>
        <p:spPr/>
        <p:txBody>
          <a:bodyPr>
            <a:normAutofit/>
          </a:bodyPr>
          <a:lstStyle/>
          <a:p>
            <a:r>
              <a:rPr lang="en-US" b="1" dirty="0"/>
              <a:t>EDS – how to?</a:t>
            </a:r>
            <a:endParaRPr lang="ru-RU" b="1" dirty="0"/>
          </a:p>
        </p:txBody>
      </p:sp>
      <p:sp>
        <p:nvSpPr>
          <p:cNvPr id="4" name="Content Placeholder 3">
            <a:extLst>
              <a:ext uri="{FF2B5EF4-FFF2-40B4-BE49-F238E27FC236}">
                <a16:creationId xmlns:a16="http://schemas.microsoft.com/office/drawing/2014/main" id="{53D7717F-CE7E-7E1B-2BDF-B7693D3EE855}"/>
              </a:ext>
            </a:extLst>
          </p:cNvPr>
          <p:cNvSpPr>
            <a:spLocks noGrp="1"/>
          </p:cNvSpPr>
          <p:nvPr>
            <p:ph idx="1"/>
          </p:nvPr>
        </p:nvSpPr>
        <p:spPr>
          <a:xfrm>
            <a:off x="838200" y="1825625"/>
            <a:ext cx="4981575" cy="4351338"/>
          </a:xfrm>
        </p:spPr>
        <p:txBody>
          <a:bodyPr/>
          <a:lstStyle/>
          <a:p>
            <a:endParaRPr lang="en-US" dirty="0"/>
          </a:p>
          <a:p>
            <a:r>
              <a:rPr lang="en-US" dirty="0"/>
              <a:t>Management action (e.g. adding or maintaining infrastructure)</a:t>
            </a:r>
          </a:p>
          <a:p>
            <a:r>
              <a:rPr lang="en-US" dirty="0"/>
              <a:t>Communication strategy</a:t>
            </a:r>
          </a:p>
          <a:p>
            <a:r>
              <a:rPr lang="en-US" dirty="0"/>
              <a:t>Awareness rising</a:t>
            </a:r>
          </a:p>
          <a:p>
            <a:endParaRPr lang="en-US" dirty="0">
              <a:solidFill>
                <a:srgbClr val="00B050"/>
              </a:solidFill>
            </a:endParaRPr>
          </a:p>
          <a:p>
            <a:r>
              <a:rPr lang="en-US" b="1" dirty="0">
                <a:solidFill>
                  <a:srgbClr val="00B050"/>
                </a:solidFill>
              </a:rPr>
              <a:t>Avoid greenwashing!!!</a:t>
            </a:r>
          </a:p>
        </p:txBody>
      </p:sp>
      <p:sp>
        <p:nvSpPr>
          <p:cNvPr id="3" name="Slide Number Placeholder 2">
            <a:extLst>
              <a:ext uri="{FF2B5EF4-FFF2-40B4-BE49-F238E27FC236}">
                <a16:creationId xmlns:a16="http://schemas.microsoft.com/office/drawing/2014/main" id="{46021EE5-6A1B-4CDB-823E-83DFFD7B6149}"/>
              </a:ext>
            </a:extLst>
          </p:cNvPr>
          <p:cNvSpPr>
            <a:spLocks noGrp="1"/>
          </p:cNvSpPr>
          <p:nvPr>
            <p:ph type="sldNum" sz="quarter" idx="12"/>
          </p:nvPr>
        </p:nvSpPr>
        <p:spPr/>
        <p:txBody>
          <a:bodyPr/>
          <a:lstStyle/>
          <a:p>
            <a:fld id="{D4A667AB-AE73-4228-BCAE-E0ED4BC42391}" type="slidenum">
              <a:rPr lang="ru-RU" smtClean="0"/>
              <a:t>19</a:t>
            </a:fld>
            <a:endParaRPr lang="ru-RU"/>
          </a:p>
        </p:txBody>
      </p:sp>
      <p:pic>
        <p:nvPicPr>
          <p:cNvPr id="5" name="Picture 4" descr="A cartoon of a factory&#10;&#10;Description automatically generated">
            <a:extLst>
              <a:ext uri="{FF2B5EF4-FFF2-40B4-BE49-F238E27FC236}">
                <a16:creationId xmlns:a16="http://schemas.microsoft.com/office/drawing/2014/main" id="{9F9ED8EE-D1CB-B595-2DEF-8A3CA1972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5371" y="0"/>
            <a:ext cx="5486400" cy="6858000"/>
          </a:xfrm>
          <a:prstGeom prst="rect">
            <a:avLst/>
          </a:prstGeom>
        </p:spPr>
      </p:pic>
    </p:spTree>
    <p:extLst>
      <p:ext uri="{BB962C8B-B14F-4D97-AF65-F5344CB8AC3E}">
        <p14:creationId xmlns:p14="http://schemas.microsoft.com/office/powerpoint/2010/main" val="3864532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0">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15CA3E-89E0-4AC6-A89D-E9EEA889EB99}"/>
              </a:ext>
            </a:extLst>
          </p:cNvPr>
          <p:cNvSpPr>
            <a:spLocks noGrp="1"/>
          </p:cNvSpPr>
          <p:nvPr>
            <p:ph type="title"/>
          </p:nvPr>
        </p:nvSpPr>
        <p:spPr>
          <a:xfrm>
            <a:off x="1083912" y="711749"/>
            <a:ext cx="6798541" cy="831301"/>
          </a:xfrm>
        </p:spPr>
        <p:txBody>
          <a:bodyPr vert="horz" lIns="91440" tIns="45720" rIns="91440" bIns="45720" rtlCol="0" anchor="b">
            <a:normAutofit/>
          </a:bodyPr>
          <a:lstStyle/>
          <a:p>
            <a:r>
              <a:rPr lang="en-US" sz="4000" dirty="0"/>
              <a:t>It is me:</a:t>
            </a:r>
          </a:p>
        </p:txBody>
      </p:sp>
      <p:sp>
        <p:nvSpPr>
          <p:cNvPr id="6" name="Text Placeholder 5">
            <a:extLst>
              <a:ext uri="{FF2B5EF4-FFF2-40B4-BE49-F238E27FC236}">
                <a16:creationId xmlns:a16="http://schemas.microsoft.com/office/drawing/2014/main" id="{6CE3D4C5-C10B-4304-BAD5-8348149A947E}"/>
              </a:ext>
            </a:extLst>
          </p:cNvPr>
          <p:cNvSpPr>
            <a:spLocks noGrp="1"/>
          </p:cNvSpPr>
          <p:nvPr>
            <p:ph type="body" sz="half" idx="2"/>
          </p:nvPr>
        </p:nvSpPr>
        <p:spPr>
          <a:xfrm>
            <a:off x="798163" y="2128619"/>
            <a:ext cx="6798539" cy="3705217"/>
          </a:xfrm>
        </p:spPr>
        <p:txBody>
          <a:bodyPr vert="horz" lIns="91440" tIns="45720" rIns="91440" bIns="45720" rtlCol="0">
            <a:normAutofit lnSpcReduction="10000"/>
          </a:bodyPr>
          <a:lstStyle/>
          <a:p>
            <a:pPr marL="342900" indent="-228600">
              <a:buFont typeface="Arial" panose="020B0604020202020204" pitchFamily="34" charset="0"/>
              <a:buChar char="•"/>
            </a:pPr>
            <a:r>
              <a:rPr lang="en-US" sz="1700" dirty="0"/>
              <a:t>BSc (specialist degree) in geography, min. terrestrial hydrology</a:t>
            </a:r>
          </a:p>
          <a:p>
            <a:pPr marL="342900" indent="-228600">
              <a:buFont typeface="Arial" panose="020B0604020202020204" pitchFamily="34" charset="0"/>
              <a:buChar char="•"/>
            </a:pPr>
            <a:r>
              <a:rPr lang="en-US" sz="1700" dirty="0"/>
              <a:t>MSc in international environmental sciences</a:t>
            </a:r>
          </a:p>
          <a:p>
            <a:pPr marL="342900" indent="-228600">
              <a:buFont typeface="Arial" panose="020B0604020202020204" pitchFamily="34" charset="0"/>
              <a:buChar char="•"/>
            </a:pPr>
            <a:r>
              <a:rPr lang="en-US" sz="1700" dirty="0"/>
              <a:t>PhD in geographical ecology</a:t>
            </a:r>
          </a:p>
          <a:p>
            <a:pPr marL="342900" indent="-228600">
              <a:buFont typeface="Arial" panose="020B0604020202020204" pitchFamily="34" charset="0"/>
              <a:buChar char="•"/>
            </a:pPr>
            <a:r>
              <a:rPr lang="en-US" sz="1700" dirty="0"/>
              <a:t>Worked for the Research Institute for Water Resources in Minsk, Central European University in Budapest, environmental consultancy Erda RTE in Rotterdam etc.</a:t>
            </a:r>
          </a:p>
          <a:p>
            <a:pPr marL="342900" indent="-228600">
              <a:buFont typeface="Arial" panose="020B0604020202020204" pitchFamily="34" charset="0"/>
              <a:buChar char="•"/>
            </a:pPr>
            <a:r>
              <a:rPr lang="en-US" sz="1700" dirty="0"/>
              <a:t>Senior researcher at EMU since 2018, Chair of Environmental and Landscape Management</a:t>
            </a:r>
          </a:p>
          <a:p>
            <a:pPr marL="800100" lvl="1" indent="-228600">
              <a:buFont typeface="Arial" panose="020B0604020202020204" pitchFamily="34" charset="0"/>
              <a:buChar char="•"/>
            </a:pPr>
            <a:r>
              <a:rPr lang="en-US" sz="1700" dirty="0"/>
              <a:t>Current projects – Horizon </a:t>
            </a:r>
            <a:r>
              <a:rPr lang="en-US" sz="1700" dirty="0" err="1"/>
              <a:t>BetterLife</a:t>
            </a:r>
            <a:r>
              <a:rPr lang="en-US" sz="1700" dirty="0"/>
              <a:t>, LAND Europe; Jean Monnet TRIGGER, </a:t>
            </a:r>
            <a:r>
              <a:rPr lang="en-US" sz="1700" dirty="0" err="1"/>
              <a:t>Erasmus+CBHE</a:t>
            </a:r>
            <a:r>
              <a:rPr lang="en-US" sz="1700" dirty="0"/>
              <a:t> URGENT, DOMANI, Erasmus+ CA SUNRAISE</a:t>
            </a:r>
          </a:p>
          <a:p>
            <a:pPr marL="342900" indent="-228600">
              <a:buFont typeface="Arial" panose="020B0604020202020204" pitchFamily="34" charset="0"/>
              <a:buChar char="•"/>
            </a:pPr>
            <a:r>
              <a:rPr lang="en-US" sz="1700" dirty="0"/>
              <a:t>Key words – green planning, biodiversity and land-use governance, engaging science, nature-bases solutions, ecosystem services / disservices</a:t>
            </a:r>
          </a:p>
        </p:txBody>
      </p:sp>
      <p:sp>
        <p:nvSpPr>
          <p:cNvPr id="3" name="Slide Number Placeholder 2">
            <a:extLst>
              <a:ext uri="{FF2B5EF4-FFF2-40B4-BE49-F238E27FC236}">
                <a16:creationId xmlns:a16="http://schemas.microsoft.com/office/drawing/2014/main" id="{43B1BA0C-38BB-4391-B971-CF7B28126E4A}"/>
              </a:ext>
            </a:extLst>
          </p:cNvPr>
          <p:cNvSpPr>
            <a:spLocks noGrp="1"/>
          </p:cNvSpPr>
          <p:nvPr>
            <p:ph type="sldNum" sz="quarter" idx="12"/>
          </p:nvPr>
        </p:nvSpPr>
        <p:spPr>
          <a:xfrm>
            <a:off x="9193686" y="6356350"/>
            <a:ext cx="2160114" cy="365125"/>
          </a:xfrm>
        </p:spPr>
        <p:txBody>
          <a:bodyPr vert="horz" lIns="91440" tIns="45720" rIns="91440" bIns="45720" rtlCol="0" anchor="ctr">
            <a:normAutofit/>
          </a:bodyPr>
          <a:lstStyle/>
          <a:p>
            <a:pPr>
              <a:spcAft>
                <a:spcPts val="600"/>
              </a:spcAft>
              <a:defRPr/>
            </a:pPr>
            <a:fld id="{19EECBFE-9B22-455E-9614-E8CF0424E2AA}" type="slidenum">
              <a:rPr lang="en-US" smtClean="0">
                <a:solidFill>
                  <a:prstClr val="black">
                    <a:tint val="75000"/>
                  </a:prstClr>
                </a:solidFill>
                <a:latin typeface="Calibri" panose="020F0502020204030204"/>
              </a:rPr>
              <a:pPr>
                <a:spcAft>
                  <a:spcPts val="600"/>
                </a:spcAft>
                <a:defRPr/>
              </a:pPr>
              <a:t>2</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458230067"/>
      </p:ext>
    </p:extLst>
  </p:cSld>
  <p:clrMapOvr>
    <a:masterClrMapping/>
  </p:clrMapOvr>
  <mc:AlternateContent xmlns:mc="http://schemas.openxmlformats.org/markup-compatibility/2006" xmlns:p14="http://schemas.microsoft.com/office/powerpoint/2010/main">
    <mc:Choice Requires="p14">
      <p:transition spd="slow" p14:dur="2000" advTm="32135"/>
    </mc:Choice>
    <mc:Fallback xmlns="">
      <p:transition spd="slow" advTm="3213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7E2E67DC-6E58-405B-9F9C-EA638504816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1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The decision-making tree for the identification and management of EDS in cities</a:t>
            </a:r>
            <a:endParaRPr lang="ru-RU" sz="1800">
              <a:solidFill>
                <a:srgbClr val="FFFFFF"/>
              </a:solidFill>
            </a:endParaRPr>
          </a:p>
        </p:txBody>
      </p:sp>
      <p:pic>
        <p:nvPicPr>
          <p:cNvPr id="4" name="Рисунок 3">
            <a:extLst>
              <a:ext uri="{FF2B5EF4-FFF2-40B4-BE49-F238E27FC236}">
                <a16:creationId xmlns:a16="http://schemas.microsoft.com/office/drawing/2014/main" id="{EE30A3A9-3C6E-4612-9DEA-E14CD5A56E10}"/>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3563117" y="266700"/>
            <a:ext cx="8533634" cy="6420425"/>
          </a:xfrm>
          <a:prstGeom prst="rect">
            <a:avLst/>
          </a:prstGeom>
          <a:noFill/>
        </p:spPr>
      </p:pic>
      <p:sp>
        <p:nvSpPr>
          <p:cNvPr id="2" name="Slide Number Placeholder 1">
            <a:extLst>
              <a:ext uri="{FF2B5EF4-FFF2-40B4-BE49-F238E27FC236}">
                <a16:creationId xmlns:a16="http://schemas.microsoft.com/office/drawing/2014/main" id="{C12405EE-17B4-4FFD-B4B0-3565A6BFB753}"/>
              </a:ext>
            </a:extLst>
          </p:cNvPr>
          <p:cNvSpPr>
            <a:spLocks noGrp="1"/>
          </p:cNvSpPr>
          <p:nvPr>
            <p:ph type="sldNum" sz="quarter" idx="12"/>
          </p:nvPr>
        </p:nvSpPr>
        <p:spPr/>
        <p:txBody>
          <a:bodyPr/>
          <a:lstStyle/>
          <a:p>
            <a:fld id="{D4A667AB-AE73-4228-BCAE-E0ED4BC42391}" type="slidenum">
              <a:rPr lang="ru-RU" smtClean="0"/>
              <a:t>20</a:t>
            </a:fld>
            <a:endParaRPr lang="ru-RU"/>
          </a:p>
        </p:txBody>
      </p:sp>
    </p:spTree>
    <p:extLst>
      <p:ext uri="{BB962C8B-B14F-4D97-AF65-F5344CB8AC3E}">
        <p14:creationId xmlns:p14="http://schemas.microsoft.com/office/powerpoint/2010/main" val="1286238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Печерский лесопарк в Могилеве все-таки получит особый статус / Новости  области / Новости / Официальный сайт телеканала «Беларусь 4. Могилев» и  «Радио Могилев»">
            <a:extLst>
              <a:ext uri="{FF2B5EF4-FFF2-40B4-BE49-F238E27FC236}">
                <a16:creationId xmlns:a16="http://schemas.microsoft.com/office/drawing/2014/main" id="{A34FF013-7A87-4952-9F7C-9495A9525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1" y="693682"/>
            <a:ext cx="4235729" cy="40917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4935AA-1C86-493B-ACF3-CBAE0D5FAF49}"/>
              </a:ext>
            </a:extLst>
          </p:cNvPr>
          <p:cNvSpPr txBox="1"/>
          <p:nvPr/>
        </p:nvSpPr>
        <p:spPr>
          <a:xfrm>
            <a:off x="57035" y="65758"/>
            <a:ext cx="10960963" cy="375552"/>
          </a:xfrm>
          <a:prstGeom prst="rect">
            <a:avLst/>
          </a:prstGeom>
          <a:noFill/>
        </p:spPr>
        <p:txBody>
          <a:bodyPr wrap="square">
            <a:spAutoFit/>
          </a:bodyPr>
          <a:lstStyle/>
          <a:p>
            <a:pPr>
              <a:lnSpc>
                <a:spcPct val="107000"/>
              </a:lnSpc>
              <a:spcBef>
                <a:spcPts val="1800"/>
              </a:spcBef>
              <a:spcAft>
                <a:spcPts val="6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Situation 3: what adaptation of mindsets took place, and what hopes it gives</a:t>
            </a:r>
            <a:endParaRPr lang="ru-RU" sz="18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a:extLst>
              <a:ext uri="{FF2B5EF4-FFF2-40B4-BE49-F238E27FC236}">
                <a16:creationId xmlns:a16="http://schemas.microsoft.com/office/drawing/2014/main" id="{BD01A739-5B44-4065-9578-3105D7F4B2A9}"/>
              </a:ext>
            </a:extLst>
          </p:cNvPr>
          <p:cNvPicPr/>
          <p:nvPr/>
        </p:nvPicPr>
        <p:blipFill rotWithShape="1">
          <a:blip r:embed="rId3"/>
          <a:srcRect l="15893" t="17132" r="39395" b="6603"/>
          <a:stretch/>
        </p:blipFill>
        <p:spPr bwMode="auto">
          <a:xfrm>
            <a:off x="127514" y="4226516"/>
            <a:ext cx="2842738" cy="2630779"/>
          </a:xfrm>
          <a:prstGeom prst="rect">
            <a:avLst/>
          </a:prstGeom>
          <a:ln>
            <a:noFill/>
          </a:ln>
          <a:extLst>
            <a:ext uri="{53640926-AAD7-44D8-BBD7-CCE9431645EC}">
              <a14:shadowObscured xmlns:a14="http://schemas.microsoft.com/office/drawing/2010/main"/>
            </a:ext>
          </a:extLst>
        </p:spPr>
      </p:pic>
      <p:pic>
        <p:nvPicPr>
          <p:cNvPr id="8" name="Рисунок 7">
            <a:extLst>
              <a:ext uri="{FF2B5EF4-FFF2-40B4-BE49-F238E27FC236}">
                <a16:creationId xmlns:a16="http://schemas.microsoft.com/office/drawing/2014/main" id="{EC56D31C-7B6F-4DEF-B796-6A0F62562407}"/>
              </a:ext>
            </a:extLst>
          </p:cNvPr>
          <p:cNvPicPr/>
          <p:nvPr/>
        </p:nvPicPr>
        <p:blipFill rotWithShape="1">
          <a:blip r:embed="rId4">
            <a:extLst>
              <a:ext uri="{28A0092B-C50C-407E-A947-70E740481C1C}">
                <a14:useLocalDpi xmlns:a14="http://schemas.microsoft.com/office/drawing/2010/main" val="0"/>
              </a:ext>
            </a:extLst>
          </a:blip>
          <a:srcRect l="49757"/>
          <a:stretch/>
        </p:blipFill>
        <p:spPr bwMode="auto">
          <a:xfrm>
            <a:off x="7260705" y="441310"/>
            <a:ext cx="4874260" cy="6429375"/>
          </a:xfrm>
          <a:prstGeom prst="rect">
            <a:avLst/>
          </a:prstGeom>
          <a:noFill/>
          <a:ln>
            <a:noFill/>
          </a:ln>
          <a:extLst>
            <a:ext uri="{53640926-AAD7-44D8-BBD7-CCE9431645EC}">
              <a14:shadowObscured xmlns:a14="http://schemas.microsoft.com/office/drawing/2010/main"/>
            </a:ext>
          </a:extLst>
        </p:spPr>
      </p:pic>
      <p:pic>
        <p:nvPicPr>
          <p:cNvPr id="9" name="Рисунок 8">
            <a:extLst>
              <a:ext uri="{FF2B5EF4-FFF2-40B4-BE49-F238E27FC236}">
                <a16:creationId xmlns:a16="http://schemas.microsoft.com/office/drawing/2014/main" id="{395B15BF-519B-45F9-B826-A04B765D2A98}"/>
              </a:ext>
            </a:extLst>
          </p:cNvPr>
          <p:cNvPicPr/>
          <p:nvPr/>
        </p:nvPicPr>
        <p:blipFill rotWithShape="1">
          <a:blip r:embed="rId5"/>
          <a:srcRect l="23540" t="16596" r="6827" b="6042"/>
          <a:stretch/>
        </p:blipFill>
        <p:spPr bwMode="auto">
          <a:xfrm>
            <a:off x="4606404" y="3490055"/>
            <a:ext cx="2654300" cy="1754901"/>
          </a:xfrm>
          <a:prstGeom prst="rect">
            <a:avLst/>
          </a:prstGeom>
          <a:ln>
            <a:noFill/>
          </a:ln>
          <a:extLst>
            <a:ext uri="{53640926-AAD7-44D8-BBD7-CCE9431645EC}">
              <a14:shadowObscured xmlns:a14="http://schemas.microsoft.com/office/drawing/2010/main"/>
            </a:ext>
          </a:extLst>
        </p:spPr>
      </p:pic>
      <p:pic>
        <p:nvPicPr>
          <p:cNvPr id="2052" name="Picture 4" descr="Возможно, это изображение (6 человек, ребенок, люди стоят и на открытом воздухе)">
            <a:extLst>
              <a:ext uri="{FF2B5EF4-FFF2-40B4-BE49-F238E27FC236}">
                <a16:creationId xmlns:a16="http://schemas.microsoft.com/office/drawing/2014/main" id="{1744A5C5-8AA2-48F4-AD7B-98A6832D5A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3241" y="4699244"/>
            <a:ext cx="3209213" cy="21394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Возможно, это изображение (1 человек, стоит, сидит и в помещении)">
            <a:extLst>
              <a:ext uri="{FF2B5EF4-FFF2-40B4-BE49-F238E27FC236}">
                <a16:creationId xmlns:a16="http://schemas.microsoft.com/office/drawing/2014/main" id="{06B3842E-A548-4388-B837-250792CC25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659" y="441310"/>
            <a:ext cx="3044500" cy="3044500"/>
          </a:xfrm>
          <a:prstGeom prst="rect">
            <a:avLst/>
          </a:prstGeom>
          <a:noFill/>
          <a:extLst>
            <a:ext uri="{909E8E84-426E-40DD-AFC4-6F175D3DCCD1}">
              <a14:hiddenFill xmlns:a14="http://schemas.microsoft.com/office/drawing/2010/main">
                <a:solidFill>
                  <a:srgbClr val="FFFFFF"/>
                </a:solidFill>
              </a14:hiddenFill>
            </a:ext>
          </a:extLst>
        </p:spPr>
      </p:pic>
      <p:sp>
        <p:nvSpPr>
          <p:cNvPr id="5" name="Овал 4">
            <a:extLst>
              <a:ext uri="{FF2B5EF4-FFF2-40B4-BE49-F238E27FC236}">
                <a16:creationId xmlns:a16="http://schemas.microsoft.com/office/drawing/2014/main" id="{2ABF9B89-66B5-40BE-926E-B42ECE90F138}"/>
              </a:ext>
            </a:extLst>
          </p:cNvPr>
          <p:cNvSpPr/>
          <p:nvPr/>
        </p:nvSpPr>
        <p:spPr>
          <a:xfrm>
            <a:off x="8939814" y="2254928"/>
            <a:ext cx="772357" cy="3994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a:extLst>
              <a:ext uri="{FF2B5EF4-FFF2-40B4-BE49-F238E27FC236}">
                <a16:creationId xmlns:a16="http://schemas.microsoft.com/office/drawing/2014/main" id="{E73213EC-9D8E-466C-AD78-C67E756DB586}"/>
              </a:ext>
            </a:extLst>
          </p:cNvPr>
          <p:cNvSpPr/>
          <p:nvPr/>
        </p:nvSpPr>
        <p:spPr>
          <a:xfrm>
            <a:off x="10724226" y="1287262"/>
            <a:ext cx="1231985" cy="5415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a:extLst>
              <a:ext uri="{FF2B5EF4-FFF2-40B4-BE49-F238E27FC236}">
                <a16:creationId xmlns:a16="http://schemas.microsoft.com/office/drawing/2014/main" id="{E430FACA-BD76-41EE-8934-5958A9AD7EE0}"/>
              </a:ext>
            </a:extLst>
          </p:cNvPr>
          <p:cNvSpPr/>
          <p:nvPr/>
        </p:nvSpPr>
        <p:spPr>
          <a:xfrm>
            <a:off x="10017993" y="3348198"/>
            <a:ext cx="1929709" cy="6130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a:extLst>
              <a:ext uri="{FF2B5EF4-FFF2-40B4-BE49-F238E27FC236}">
                <a16:creationId xmlns:a16="http://schemas.microsoft.com/office/drawing/2014/main" id="{59F70345-C90C-4989-8933-2F45AD89214F}"/>
              </a:ext>
            </a:extLst>
          </p:cNvPr>
          <p:cNvSpPr/>
          <p:nvPr/>
        </p:nvSpPr>
        <p:spPr>
          <a:xfrm>
            <a:off x="9463595" y="5103099"/>
            <a:ext cx="2671369" cy="16891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Slide Number Placeholder 1">
            <a:extLst>
              <a:ext uri="{FF2B5EF4-FFF2-40B4-BE49-F238E27FC236}">
                <a16:creationId xmlns:a16="http://schemas.microsoft.com/office/drawing/2014/main" id="{364BBCE5-2EE7-42DF-B773-A66E83FB7D5B}"/>
              </a:ext>
            </a:extLst>
          </p:cNvPr>
          <p:cNvSpPr>
            <a:spLocks noGrp="1"/>
          </p:cNvSpPr>
          <p:nvPr>
            <p:ph type="sldNum" sz="quarter" idx="12"/>
          </p:nvPr>
        </p:nvSpPr>
        <p:spPr/>
        <p:txBody>
          <a:bodyPr/>
          <a:lstStyle/>
          <a:p>
            <a:fld id="{D4A667AB-AE73-4228-BCAE-E0ED4BC42391}" type="slidenum">
              <a:rPr lang="ru-RU" smtClean="0"/>
              <a:t>21</a:t>
            </a:fld>
            <a:endParaRPr lang="ru-RU"/>
          </a:p>
        </p:txBody>
      </p:sp>
    </p:spTree>
    <p:extLst>
      <p:ext uri="{BB962C8B-B14F-4D97-AF65-F5344CB8AC3E}">
        <p14:creationId xmlns:p14="http://schemas.microsoft.com/office/powerpoint/2010/main" val="3517706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3F1219-0EEA-475A-8CE5-642E875A81C1}"/>
              </a:ext>
            </a:extLst>
          </p:cNvPr>
          <p:cNvSpPr/>
          <p:nvPr/>
        </p:nvSpPr>
        <p:spPr>
          <a:xfrm>
            <a:off x="769502" y="5480940"/>
            <a:ext cx="11205445" cy="923330"/>
          </a:xfrm>
          <a:prstGeom prst="rect">
            <a:avLst/>
          </a:prstGeom>
        </p:spPr>
        <p:txBody>
          <a:bodyPr wrap="square">
            <a:spAutoFit/>
          </a:bodyPr>
          <a:lstStyle/>
          <a:p>
            <a:r>
              <a:rPr lang="en-US" b="1" dirty="0"/>
              <a:t>Anton Shkaruba </a:t>
            </a:r>
            <a:r>
              <a:rPr lang="en-US" dirty="0"/>
              <a:t>	</a:t>
            </a:r>
          </a:p>
          <a:p>
            <a:r>
              <a:rPr lang="en-US" dirty="0">
                <a:hlinkClick r:id="rId2"/>
              </a:rPr>
              <a:t>anton.shkaruba@emu.ee</a:t>
            </a:r>
            <a:r>
              <a:rPr lang="en-US" dirty="0"/>
              <a:t>				</a:t>
            </a:r>
          </a:p>
          <a:p>
            <a:r>
              <a:rPr lang="en-US" dirty="0"/>
              <a:t>September 14, 2023</a:t>
            </a:r>
          </a:p>
        </p:txBody>
      </p:sp>
      <p:pic>
        <p:nvPicPr>
          <p:cNvPr id="11" name="Picture 10">
            <a:extLst>
              <a:ext uri="{FF2B5EF4-FFF2-40B4-BE49-F238E27FC236}">
                <a16:creationId xmlns:a16="http://schemas.microsoft.com/office/drawing/2014/main" id="{FA95EB9E-C23C-4038-9719-95F0BC3F8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324" y="4492825"/>
            <a:ext cx="4209225" cy="1199629"/>
          </a:xfrm>
          <a:prstGeom prst="rect">
            <a:avLst/>
          </a:prstGeom>
        </p:spPr>
      </p:pic>
      <p:sp>
        <p:nvSpPr>
          <p:cNvPr id="6" name="Title 1">
            <a:extLst>
              <a:ext uri="{FF2B5EF4-FFF2-40B4-BE49-F238E27FC236}">
                <a16:creationId xmlns:a16="http://schemas.microsoft.com/office/drawing/2014/main" id="{0913497C-5E3F-2C40-976F-90B3B9F2AFAE}"/>
              </a:ext>
            </a:extLst>
          </p:cNvPr>
          <p:cNvSpPr>
            <a:spLocks noGrp="1"/>
          </p:cNvSpPr>
          <p:nvPr>
            <p:ph type="ctrTitle"/>
          </p:nvPr>
        </p:nvSpPr>
        <p:spPr>
          <a:xfrm>
            <a:off x="1622546" y="1954227"/>
            <a:ext cx="9144000" cy="1863086"/>
          </a:xfrm>
        </p:spPr>
        <p:txBody>
          <a:bodyPr>
            <a:normAutofit fontScale="90000"/>
          </a:bodyPr>
          <a:lstStyle/>
          <a:p>
            <a:r>
              <a:rPr lang="en-GB" sz="4000" dirty="0"/>
              <a:t>The problems and challenges of socially oriented research in the field of life</a:t>
            </a:r>
            <a:br>
              <a:rPr lang="en-GB" sz="4000" dirty="0"/>
            </a:br>
            <a:r>
              <a:rPr lang="en-GB" sz="4000" dirty="0"/>
              <a:t>sciences</a:t>
            </a:r>
            <a:br>
              <a:rPr lang="en-GB" sz="4000" dirty="0"/>
            </a:br>
            <a:r>
              <a:rPr lang="en-GB" sz="4000" b="1" dirty="0"/>
              <a:t>QUESTIONS?</a:t>
            </a:r>
            <a:endParaRPr lang="en-US" sz="4000" b="1" dirty="0"/>
          </a:p>
        </p:txBody>
      </p:sp>
      <p:sp>
        <p:nvSpPr>
          <p:cNvPr id="7" name="Rectangle 6">
            <a:extLst>
              <a:ext uri="{FF2B5EF4-FFF2-40B4-BE49-F238E27FC236}">
                <a16:creationId xmlns:a16="http://schemas.microsoft.com/office/drawing/2014/main" id="{767B1B42-AC07-EA0E-6884-700434AA3EF9}"/>
              </a:ext>
            </a:extLst>
          </p:cNvPr>
          <p:cNvSpPr/>
          <p:nvPr/>
        </p:nvSpPr>
        <p:spPr>
          <a:xfrm>
            <a:off x="3518807" y="5856678"/>
            <a:ext cx="7805057" cy="646331"/>
          </a:xfrm>
          <a:prstGeom prst="rect">
            <a:avLst/>
          </a:prstGeom>
        </p:spPr>
        <p:txBody>
          <a:bodyPr wrap="square">
            <a:spAutoFit/>
          </a:bodyPr>
          <a:lstStyle/>
          <a:p>
            <a:pPr algn="ctr"/>
            <a:r>
              <a:rPr lang="en-GB" b="1" dirty="0">
                <a:latin typeface="Calibri Light" panose="020F0302020204030204" pitchFamily="34" charset="0"/>
                <a:cs typeface="Calibri Light" panose="020F0302020204030204" pitchFamily="34" charset="0"/>
              </a:rPr>
              <a:t>Ecosystem Services, Tourism, Community Engagement, and Conservation Strategies in National Park, </a:t>
            </a:r>
            <a:r>
              <a:rPr lang="en-GB" b="1" dirty="0" err="1">
                <a:latin typeface="Calibri Light" panose="020F0302020204030204" pitchFamily="34" charset="0"/>
                <a:cs typeface="Calibri Light" panose="020F0302020204030204" pitchFamily="34" charset="0"/>
              </a:rPr>
              <a:t>BetterLife</a:t>
            </a:r>
            <a:r>
              <a:rPr lang="en-GB" b="1" dirty="0">
                <a:latin typeface="Calibri Light" panose="020F0302020204030204" pitchFamily="34" charset="0"/>
                <a:cs typeface="Calibri Light" panose="020F0302020204030204" pitchFamily="34" charset="0"/>
              </a:rPr>
              <a:t> summer school, Prague September 9-14, 2024</a:t>
            </a:r>
            <a:endParaRPr lang="en-GB" dirty="0">
              <a:latin typeface="Calibri Light" panose="020F0302020204030204" pitchFamily="34" charset="0"/>
              <a:cs typeface="Calibri Light" panose="020F0302020204030204" pitchFamily="34" charset="0"/>
            </a:endParaRPr>
          </a:p>
        </p:txBody>
      </p:sp>
      <p:pic>
        <p:nvPicPr>
          <p:cNvPr id="8" name="Picture 2" descr="BETTER Life">
            <a:extLst>
              <a:ext uri="{FF2B5EF4-FFF2-40B4-BE49-F238E27FC236}">
                <a16:creationId xmlns:a16="http://schemas.microsoft.com/office/drawing/2014/main" id="{4F24C545-201B-1AAA-49E0-E7CADA39D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37" y="221879"/>
            <a:ext cx="1857375" cy="9239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4236B62D-E3CE-676C-B305-2804B206C4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1444" y="354991"/>
            <a:ext cx="2857500" cy="8001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3B1152A-C379-4578-F295-98CE813A5CE9}"/>
              </a:ext>
            </a:extLst>
          </p:cNvPr>
          <p:cNvSpPr txBox="1"/>
          <p:nvPr/>
        </p:nvSpPr>
        <p:spPr>
          <a:xfrm>
            <a:off x="5329676" y="232724"/>
            <a:ext cx="6377910" cy="923330"/>
          </a:xfrm>
          <a:prstGeom prst="rect">
            <a:avLst/>
          </a:prstGeom>
          <a:noFill/>
        </p:spPr>
        <p:txBody>
          <a:bodyPr wrap="square">
            <a:spAutoFit/>
          </a:bodyPr>
          <a:lstStyle/>
          <a:p>
            <a:r>
              <a:rPr lang="en-GB" b="1" dirty="0"/>
              <a:t>101071314 BETTER Life</a:t>
            </a:r>
            <a:endParaRPr lang="en-GB" dirty="0"/>
          </a:p>
          <a:p>
            <a:r>
              <a:rPr lang="en-GB" b="1" dirty="0"/>
              <a:t>Bringing Excellence to Transformative Socially Engaged Research in Life Sciences through Integrated Digital </a:t>
            </a:r>
            <a:r>
              <a:rPr lang="en-GB" b="1" dirty="0" err="1"/>
              <a:t>Centers</a:t>
            </a:r>
            <a:endParaRPr lang="en-GB" dirty="0"/>
          </a:p>
        </p:txBody>
      </p:sp>
    </p:spTree>
    <p:extLst>
      <p:ext uri="{BB962C8B-B14F-4D97-AF65-F5344CB8AC3E}">
        <p14:creationId xmlns:p14="http://schemas.microsoft.com/office/powerpoint/2010/main" val="377706448"/>
      </p:ext>
    </p:extLst>
  </p:cSld>
  <p:clrMapOvr>
    <a:masterClrMapping/>
  </p:clrMapOvr>
  <mc:AlternateContent xmlns:mc="http://schemas.openxmlformats.org/markup-compatibility/2006" xmlns:p14="http://schemas.microsoft.com/office/powerpoint/2010/main">
    <mc:Choice Requires="p14">
      <p:transition spd="slow" p14:dur="2000" advTm="10753"/>
    </mc:Choice>
    <mc:Fallback xmlns="">
      <p:transition spd="slow" advTm="1075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58D1038-E369-2E32-24F2-ACA4BBABE094}"/>
              </a:ext>
            </a:extLst>
          </p:cNvPr>
          <p:cNvPicPr>
            <a:picLocks noChangeAspect="1"/>
          </p:cNvPicPr>
          <p:nvPr/>
        </p:nvPicPr>
        <p:blipFill rotWithShape="1">
          <a:blip r:embed="rId2"/>
          <a:srcRect l="4087" r="7438" b="1"/>
          <a:stretch/>
        </p:blipFill>
        <p:spPr>
          <a:xfrm>
            <a:off x="1" y="10"/>
            <a:ext cx="9669642" cy="6857990"/>
          </a:xfrm>
          <a:prstGeom prst="rect">
            <a:avLst/>
          </a:prstGeom>
        </p:spPr>
      </p:pic>
      <p:sp>
        <p:nvSpPr>
          <p:cNvPr id="16"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15CA3E-89E0-4AC6-A89D-E9EEA889EB99}"/>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Us and the Nature</a:t>
            </a:r>
          </a:p>
        </p:txBody>
      </p:sp>
      <p:sp>
        <p:nvSpPr>
          <p:cNvPr id="6" name="Text Placeholder 5">
            <a:extLst>
              <a:ext uri="{FF2B5EF4-FFF2-40B4-BE49-F238E27FC236}">
                <a16:creationId xmlns:a16="http://schemas.microsoft.com/office/drawing/2014/main" id="{6CE3D4C5-C10B-4304-BAD5-8348149A947E}"/>
              </a:ext>
            </a:extLst>
          </p:cNvPr>
          <p:cNvSpPr>
            <a:spLocks noGrp="1"/>
          </p:cNvSpPr>
          <p:nvPr>
            <p:ph type="body" sz="half" idx="2"/>
          </p:nvPr>
        </p:nvSpPr>
        <p:spPr>
          <a:xfrm>
            <a:off x="7531610" y="2434201"/>
            <a:ext cx="3822189" cy="3742762"/>
          </a:xfrm>
        </p:spPr>
        <p:txBody>
          <a:bodyPr vert="horz" lIns="91440" tIns="45720" rIns="91440" bIns="45720" rtlCol="0">
            <a:normAutofit fontScale="92500" lnSpcReduction="20000"/>
          </a:bodyPr>
          <a:lstStyle/>
          <a:p>
            <a:pPr marL="342900" indent="-228600">
              <a:buFont typeface="Arial" panose="020B0604020202020204" pitchFamily="34" charset="0"/>
              <a:buChar char="•"/>
            </a:pPr>
            <a:r>
              <a:rPr lang="en-US" sz="2000" dirty="0"/>
              <a:t>We are a part of the nature and need to exploit it to attain desired objectives – social, economic, cultural </a:t>
            </a:r>
            <a:r>
              <a:rPr lang="en-US" sz="2000" dirty="0" err="1"/>
              <a:t>etc</a:t>
            </a:r>
            <a:endParaRPr lang="en-US" sz="2000" dirty="0"/>
          </a:p>
          <a:p>
            <a:pPr marL="342900" indent="-228600">
              <a:buFont typeface="Arial" panose="020B0604020202020204" pitchFamily="34" charset="0"/>
              <a:buChar char="•"/>
            </a:pPr>
            <a:r>
              <a:rPr lang="en-US" sz="2000" dirty="0"/>
              <a:t>We set targets and make plans for that</a:t>
            </a:r>
          </a:p>
          <a:p>
            <a:pPr marL="342900" indent="-228600">
              <a:buFont typeface="Arial" panose="020B0604020202020204" pitchFamily="34" charset="0"/>
              <a:buChar char="•"/>
            </a:pPr>
            <a:r>
              <a:rPr lang="en-US" sz="2000" dirty="0"/>
              <a:t>We want to make sure that we are on a good way for achieving them</a:t>
            </a:r>
          </a:p>
          <a:p>
            <a:pPr marL="342900" indent="-228600">
              <a:buFont typeface="Arial" panose="020B0604020202020204" pitchFamily="34" charset="0"/>
              <a:buChar char="•"/>
            </a:pPr>
            <a:r>
              <a:rPr lang="en-US" sz="2000" dirty="0"/>
              <a:t>We want to understand whether we have achieved what we’ve planned, and whether we can continue the same way</a:t>
            </a:r>
          </a:p>
          <a:p>
            <a:pPr marL="342900" indent="-228600">
              <a:buFont typeface="Arial" panose="020B0604020202020204" pitchFamily="34" charset="0"/>
              <a:buChar char="•"/>
            </a:pPr>
            <a:r>
              <a:rPr lang="en-US" sz="2000" dirty="0"/>
              <a:t>“We” includes many diverse groups too</a:t>
            </a:r>
          </a:p>
          <a:p>
            <a:pPr marL="342900" indent="-228600">
              <a:buFont typeface="Arial" panose="020B0604020202020204" pitchFamily="34" charset="0"/>
              <a:buChar char="•"/>
            </a:pPr>
            <a:endParaRPr lang="en-US" sz="2000" dirty="0"/>
          </a:p>
        </p:txBody>
      </p:sp>
      <p:sp>
        <p:nvSpPr>
          <p:cNvPr id="3" name="Slide Number Placeholder 2">
            <a:extLst>
              <a:ext uri="{FF2B5EF4-FFF2-40B4-BE49-F238E27FC236}">
                <a16:creationId xmlns:a16="http://schemas.microsoft.com/office/drawing/2014/main" id="{43B1BA0C-38BB-4391-B971-CF7B28126E4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9EECBFE-9B22-455E-9614-E8CF0424E2AA}" type="slidenum">
              <a:rPr lang="en-US" smtClean="0">
                <a:solidFill>
                  <a:prstClr val="black">
                    <a:tint val="75000"/>
                  </a:prstClr>
                </a:solidFill>
                <a:latin typeface="Calibri" panose="020F0502020204030204"/>
              </a:rPr>
              <a:pPr>
                <a:spcAft>
                  <a:spcPts val="600"/>
                </a:spcAft>
                <a:defRPr/>
              </a:pPr>
              <a:t>3</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211183524"/>
      </p:ext>
    </p:extLst>
  </p:cSld>
  <p:clrMapOvr>
    <a:masterClrMapping/>
  </p:clrMapOvr>
  <mc:AlternateContent xmlns:mc="http://schemas.openxmlformats.org/markup-compatibility/2006" xmlns:p14="http://schemas.microsoft.com/office/powerpoint/2010/main">
    <mc:Choice Requires="p14">
      <p:transition spd="slow" p14:dur="2000" advTm="32135"/>
    </mc:Choice>
    <mc:Fallback xmlns="">
      <p:transition spd="slow" advTm="3213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99C1-90F5-4F7A-826E-CCC7534C07EC}"/>
              </a:ext>
            </a:extLst>
          </p:cNvPr>
          <p:cNvSpPr>
            <a:spLocks noGrp="1"/>
          </p:cNvSpPr>
          <p:nvPr>
            <p:ph type="title"/>
          </p:nvPr>
        </p:nvSpPr>
        <p:spPr>
          <a:xfrm>
            <a:off x="839788" y="457200"/>
            <a:ext cx="9323387" cy="1063869"/>
          </a:xfrm>
        </p:spPr>
        <p:txBody>
          <a:bodyPr/>
          <a:lstStyle/>
          <a:p>
            <a:r>
              <a:rPr lang="en-GB" dirty="0"/>
              <a:t>Indicators</a:t>
            </a:r>
          </a:p>
        </p:txBody>
      </p:sp>
      <p:sp>
        <p:nvSpPr>
          <p:cNvPr id="3" name="Content Placeholder 2">
            <a:extLst>
              <a:ext uri="{FF2B5EF4-FFF2-40B4-BE49-F238E27FC236}">
                <a16:creationId xmlns:a16="http://schemas.microsoft.com/office/drawing/2014/main" id="{EAD9D1C6-AF61-44DB-B23F-029E0CC21138}"/>
              </a:ext>
            </a:extLst>
          </p:cNvPr>
          <p:cNvSpPr>
            <a:spLocks noGrp="1"/>
          </p:cNvSpPr>
          <p:nvPr>
            <p:ph idx="1"/>
          </p:nvPr>
        </p:nvSpPr>
        <p:spPr>
          <a:xfrm>
            <a:off x="839788" y="1905000"/>
            <a:ext cx="7208837" cy="4555228"/>
          </a:xfrm>
        </p:spPr>
        <p:txBody>
          <a:bodyPr>
            <a:normAutofit fontScale="92500" lnSpcReduction="10000"/>
          </a:bodyPr>
          <a:lstStyle/>
          <a:p>
            <a:pPr marL="0" indent="0">
              <a:spcBef>
                <a:spcPct val="0"/>
              </a:spcBef>
              <a:buNone/>
            </a:pPr>
            <a:r>
              <a:rPr lang="en-US" altLang="en-US" sz="2400" i="1" dirty="0"/>
              <a:t>…are concise information systems that provide quantitative and qualitative information about the condition and trajectory of a system and why certain trends occur in specified context</a:t>
            </a:r>
          </a:p>
          <a:p>
            <a:pPr marL="0" indent="0">
              <a:spcBef>
                <a:spcPct val="0"/>
              </a:spcBef>
              <a:buNone/>
            </a:pPr>
            <a:r>
              <a:rPr lang="en-US" altLang="en-US" sz="2800" dirty="0">
                <a:solidFill>
                  <a:schemeClr val="accent1">
                    <a:lumMod val="75000"/>
                  </a:schemeClr>
                </a:solidFill>
              </a:rPr>
              <a:t>	</a:t>
            </a:r>
            <a:r>
              <a:rPr lang="en-US" altLang="en-US" sz="1500" dirty="0">
                <a:solidFill>
                  <a:schemeClr val="accent1">
                    <a:lumMod val="75000"/>
                  </a:schemeClr>
                </a:solidFill>
              </a:rPr>
              <a:t>Bell, S., Morse, S. (2008). </a:t>
            </a:r>
            <a:r>
              <a:rPr lang="en-US" altLang="en-US" sz="1500" i="1" dirty="0">
                <a:solidFill>
                  <a:schemeClr val="accent1">
                    <a:lumMod val="75000"/>
                  </a:schemeClr>
                </a:solidFill>
              </a:rPr>
              <a:t>Sustainability Indicators: Measuring the 			Immeasurable?</a:t>
            </a:r>
            <a:r>
              <a:rPr lang="en-US" altLang="en-US" sz="1500" dirty="0">
                <a:solidFill>
                  <a:schemeClr val="accent1">
                    <a:lumMod val="75000"/>
                  </a:schemeClr>
                </a:solidFill>
              </a:rPr>
              <a:t> London, UK: Earthscan</a:t>
            </a:r>
          </a:p>
          <a:p>
            <a:pPr marL="0" indent="0">
              <a:spcBef>
                <a:spcPct val="0"/>
              </a:spcBef>
              <a:buNone/>
            </a:pPr>
            <a:endParaRPr lang="en-US" altLang="en-US" sz="1500" dirty="0"/>
          </a:p>
          <a:p>
            <a:pPr marL="214114" indent="-214114">
              <a:spcBef>
                <a:spcPct val="0"/>
              </a:spcBef>
            </a:pPr>
            <a:r>
              <a:rPr lang="en-US" altLang="en-US" sz="2800" dirty="0"/>
              <a:t>Policy-related purposes:</a:t>
            </a:r>
            <a:endParaRPr lang="ru-RU" altLang="en-US" sz="2800" dirty="0"/>
          </a:p>
          <a:p>
            <a:pPr marL="671314" lvl="1" indent="-214114">
              <a:spcBef>
                <a:spcPct val="0"/>
              </a:spcBef>
            </a:pPr>
            <a:r>
              <a:rPr lang="en-US" altLang="en-US" sz="2400" dirty="0"/>
              <a:t>Clarifying goals</a:t>
            </a:r>
          </a:p>
          <a:p>
            <a:pPr marL="671314" lvl="1" indent="-214114">
              <a:spcBef>
                <a:spcPct val="0"/>
              </a:spcBef>
            </a:pPr>
            <a:r>
              <a:rPr lang="en-US" altLang="en-US" sz="2400" dirty="0"/>
              <a:t>Describing trends</a:t>
            </a:r>
          </a:p>
          <a:p>
            <a:pPr marL="671314" lvl="1" indent="-214114">
              <a:spcBef>
                <a:spcPct val="0"/>
              </a:spcBef>
            </a:pPr>
            <a:r>
              <a:rPr lang="en-US" altLang="en-US" sz="2400" dirty="0"/>
              <a:t>Analyzing conditions</a:t>
            </a:r>
          </a:p>
          <a:p>
            <a:pPr marL="671314" lvl="1" indent="-214114">
              <a:spcBef>
                <a:spcPct val="0"/>
              </a:spcBef>
            </a:pPr>
            <a:r>
              <a:rPr lang="en-US" altLang="en-US" sz="2400" dirty="0"/>
              <a:t>Projecting developments</a:t>
            </a:r>
          </a:p>
          <a:p>
            <a:pPr marL="671314" lvl="1" indent="-214114">
              <a:spcBef>
                <a:spcPct val="0"/>
              </a:spcBef>
            </a:pPr>
            <a:r>
              <a:rPr lang="en-US" altLang="en-US" sz="2400" dirty="0"/>
              <a:t>Inventing, evaluating, and selecting alternatives, so long as they are concise and easy to interpret </a:t>
            </a:r>
          </a:p>
          <a:p>
            <a:pPr marL="0" indent="0">
              <a:buNone/>
            </a:pPr>
            <a:r>
              <a:rPr lang="en-US" sz="2800" dirty="0">
                <a:solidFill>
                  <a:schemeClr val="accent1">
                    <a:lumMod val="75000"/>
                  </a:schemeClr>
                </a:solidFill>
              </a:rPr>
              <a:t>	</a:t>
            </a:r>
            <a:r>
              <a:rPr lang="en-US" sz="1600" dirty="0">
                <a:solidFill>
                  <a:schemeClr val="accent1">
                    <a:lumMod val="75000"/>
                  </a:schemeClr>
                </a:solidFill>
              </a:rPr>
              <a:t>Clark, T. (2002). </a:t>
            </a:r>
            <a:r>
              <a:rPr lang="en-US" sz="1600" i="1" dirty="0">
                <a:solidFill>
                  <a:schemeClr val="accent1">
                    <a:lumMod val="75000"/>
                  </a:schemeClr>
                </a:solidFill>
              </a:rPr>
              <a:t>The policy process: a practical guide for natural resources 	professionals</a:t>
            </a:r>
            <a:r>
              <a:rPr lang="en-US" sz="1600" dirty="0">
                <a:solidFill>
                  <a:schemeClr val="accent1">
                    <a:lumMod val="75000"/>
                  </a:schemeClr>
                </a:solidFill>
              </a:rPr>
              <a:t>. Yale </a:t>
            </a:r>
            <a:r>
              <a:rPr lang="en-GB" sz="1600" dirty="0">
                <a:solidFill>
                  <a:schemeClr val="accent1">
                    <a:lumMod val="75000"/>
                  </a:schemeClr>
                </a:solidFill>
              </a:rPr>
              <a:t>University Press.</a:t>
            </a:r>
            <a:endParaRPr lang="ru-RU" altLang="en-US" sz="16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34846DF0-39F7-4ABE-9AE9-AAD7695DF8ED}"/>
              </a:ext>
            </a:extLst>
          </p:cNvPr>
          <p:cNvSpPr>
            <a:spLocks noGrp="1"/>
          </p:cNvSpPr>
          <p:nvPr>
            <p:ph type="sldNum" sz="quarter" idx="12"/>
          </p:nvPr>
        </p:nvSpPr>
        <p:spPr/>
        <p:txBody>
          <a:bodyPr/>
          <a:lstStyle/>
          <a:p>
            <a:fld id="{19EECBFE-9B22-455E-9614-E8CF0424E2AA}" type="slidenum">
              <a:rPr lang="en-GB" smtClean="0"/>
              <a:t>4</a:t>
            </a:fld>
            <a:endParaRPr lang="en-GB"/>
          </a:p>
        </p:txBody>
      </p:sp>
      <p:pic>
        <p:nvPicPr>
          <p:cNvPr id="6" name="Picture 5" descr="Graphical user interface, application&#10;&#10;Description automatically generated">
            <a:extLst>
              <a:ext uri="{FF2B5EF4-FFF2-40B4-BE49-F238E27FC236}">
                <a16:creationId xmlns:a16="http://schemas.microsoft.com/office/drawing/2014/main" id="{18CF14BC-4CD3-4B8F-BA31-6B6DA75A1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5693" y="3195760"/>
            <a:ext cx="2372879" cy="3555756"/>
          </a:xfrm>
          <a:prstGeom prst="rect">
            <a:avLst/>
          </a:prstGeom>
        </p:spPr>
      </p:pic>
      <p:pic>
        <p:nvPicPr>
          <p:cNvPr id="8" name="Picture 7">
            <a:extLst>
              <a:ext uri="{FF2B5EF4-FFF2-40B4-BE49-F238E27FC236}">
                <a16:creationId xmlns:a16="http://schemas.microsoft.com/office/drawing/2014/main" id="{1E2C9783-6ECB-4897-BFF8-D62FAC6AEEFF}"/>
              </a:ext>
            </a:extLst>
          </p:cNvPr>
          <p:cNvPicPr>
            <a:picLocks noChangeAspect="1"/>
          </p:cNvPicPr>
          <p:nvPr/>
        </p:nvPicPr>
        <p:blipFill>
          <a:blip r:embed="rId3"/>
          <a:stretch>
            <a:fillRect/>
          </a:stretch>
        </p:blipFill>
        <p:spPr>
          <a:xfrm>
            <a:off x="9737806" y="106484"/>
            <a:ext cx="2376761" cy="3590925"/>
          </a:xfrm>
          <a:prstGeom prst="rect">
            <a:avLst/>
          </a:prstGeom>
        </p:spPr>
      </p:pic>
    </p:spTree>
    <p:extLst>
      <p:ext uri="{BB962C8B-B14F-4D97-AF65-F5344CB8AC3E}">
        <p14:creationId xmlns:p14="http://schemas.microsoft.com/office/powerpoint/2010/main" val="407417028"/>
      </p:ext>
    </p:extLst>
  </p:cSld>
  <p:clrMapOvr>
    <a:masterClrMapping/>
  </p:clrMapOvr>
  <mc:AlternateContent xmlns:mc="http://schemas.openxmlformats.org/markup-compatibility/2006" xmlns:p14="http://schemas.microsoft.com/office/powerpoint/2010/main">
    <mc:Choice Requires="p14">
      <p:transition spd="slow" p14:dur="2000" advTm="33330"/>
    </mc:Choice>
    <mc:Fallback xmlns="">
      <p:transition spd="slow" advTm="3333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99C1-90F5-4F7A-826E-CCC7534C07EC}"/>
              </a:ext>
            </a:extLst>
          </p:cNvPr>
          <p:cNvSpPr>
            <a:spLocks noGrp="1"/>
          </p:cNvSpPr>
          <p:nvPr>
            <p:ph type="title"/>
          </p:nvPr>
        </p:nvSpPr>
        <p:spPr>
          <a:xfrm>
            <a:off x="839788" y="457200"/>
            <a:ext cx="9323387" cy="1063869"/>
          </a:xfrm>
        </p:spPr>
        <p:txBody>
          <a:bodyPr/>
          <a:lstStyle/>
          <a:p>
            <a:r>
              <a:rPr lang="en-GB" dirty="0"/>
              <a:t>Good indicators are:</a:t>
            </a:r>
          </a:p>
        </p:txBody>
      </p:sp>
      <p:sp>
        <p:nvSpPr>
          <p:cNvPr id="3" name="Content Placeholder 2">
            <a:extLst>
              <a:ext uri="{FF2B5EF4-FFF2-40B4-BE49-F238E27FC236}">
                <a16:creationId xmlns:a16="http://schemas.microsoft.com/office/drawing/2014/main" id="{EAD9D1C6-AF61-44DB-B23F-029E0CC21138}"/>
              </a:ext>
            </a:extLst>
          </p:cNvPr>
          <p:cNvSpPr>
            <a:spLocks noGrp="1"/>
          </p:cNvSpPr>
          <p:nvPr>
            <p:ph idx="1"/>
          </p:nvPr>
        </p:nvSpPr>
        <p:spPr>
          <a:xfrm>
            <a:off x="839789" y="1905000"/>
            <a:ext cx="10693450" cy="4555228"/>
          </a:xfrm>
        </p:spPr>
        <p:txBody>
          <a:bodyPr>
            <a:normAutofit/>
          </a:bodyPr>
          <a:lstStyle/>
          <a:p>
            <a:pPr marL="0" indent="0">
              <a:spcBef>
                <a:spcPct val="0"/>
              </a:spcBef>
              <a:buNone/>
            </a:pPr>
            <a:endParaRPr lang="en-US" altLang="en-US" sz="1500" dirty="0"/>
          </a:p>
          <a:p>
            <a:pPr marL="214114" indent="-214114">
              <a:spcBef>
                <a:spcPct val="0"/>
              </a:spcBef>
            </a:pPr>
            <a:r>
              <a:rPr lang="en-US" altLang="en-US" sz="2400" dirty="0"/>
              <a:t>Simple</a:t>
            </a:r>
          </a:p>
          <a:p>
            <a:pPr marL="671314" lvl="1" indent="-214114">
              <a:spcBef>
                <a:spcPct val="0"/>
              </a:spcBef>
            </a:pPr>
            <a:r>
              <a:rPr lang="en-US" altLang="en-US" sz="2000" dirty="0">
                <a:solidFill>
                  <a:schemeClr val="bg1">
                    <a:lumMod val="50000"/>
                  </a:schemeClr>
                </a:solidFill>
              </a:rPr>
              <a:t>Easy to communicate and capturing key trends</a:t>
            </a:r>
          </a:p>
          <a:p>
            <a:pPr marL="214114" indent="-214114">
              <a:spcBef>
                <a:spcPct val="0"/>
              </a:spcBef>
            </a:pPr>
            <a:r>
              <a:rPr lang="en-US" altLang="en-US" sz="2400" dirty="0"/>
              <a:t>Measurable</a:t>
            </a:r>
          </a:p>
          <a:p>
            <a:pPr marL="671314" lvl="1" indent="-214114">
              <a:spcBef>
                <a:spcPct val="0"/>
              </a:spcBef>
            </a:pPr>
            <a:r>
              <a:rPr lang="en-US" altLang="en-US" sz="2000" dirty="0">
                <a:solidFill>
                  <a:schemeClr val="bg1">
                    <a:lumMod val="50000"/>
                  </a:schemeClr>
                </a:solidFill>
              </a:rPr>
              <a:t>Capable of being quantified</a:t>
            </a:r>
          </a:p>
          <a:p>
            <a:pPr marL="214114" indent="-214114">
              <a:spcBef>
                <a:spcPct val="0"/>
              </a:spcBef>
            </a:pPr>
            <a:r>
              <a:rPr lang="en-US" altLang="en-US" sz="2400" dirty="0"/>
              <a:t>Feasible</a:t>
            </a:r>
          </a:p>
          <a:p>
            <a:pPr marL="671314" lvl="1" indent="-214114">
              <a:spcBef>
                <a:spcPct val="0"/>
              </a:spcBef>
            </a:pPr>
            <a:r>
              <a:rPr lang="en-US" altLang="en-US" sz="2000" dirty="0">
                <a:solidFill>
                  <a:schemeClr val="bg1">
                    <a:lumMod val="50000"/>
                  </a:schemeClr>
                </a:solidFill>
              </a:rPr>
              <a:t>Able to be collected</a:t>
            </a:r>
          </a:p>
          <a:p>
            <a:pPr marL="214114" indent="-214114">
              <a:spcBef>
                <a:spcPct val="0"/>
              </a:spcBef>
            </a:pPr>
            <a:r>
              <a:rPr lang="en-US" altLang="en-US" sz="2400" dirty="0"/>
              <a:t>Flexible</a:t>
            </a:r>
          </a:p>
          <a:p>
            <a:pPr marL="671314" lvl="1" indent="-214114">
              <a:spcBef>
                <a:spcPct val="0"/>
              </a:spcBef>
            </a:pPr>
            <a:r>
              <a:rPr lang="en-US" altLang="en-US" sz="2000" dirty="0">
                <a:solidFill>
                  <a:schemeClr val="bg1">
                    <a:lumMod val="50000"/>
                  </a:schemeClr>
                </a:solidFill>
              </a:rPr>
              <a:t>To allow replacing with new available data</a:t>
            </a:r>
          </a:p>
          <a:p>
            <a:pPr marL="214114" indent="-214114">
              <a:spcBef>
                <a:spcPct val="0"/>
              </a:spcBef>
            </a:pPr>
            <a:r>
              <a:rPr lang="en-US" altLang="en-US" sz="2400" dirty="0"/>
              <a:t>Dynamic</a:t>
            </a:r>
          </a:p>
          <a:p>
            <a:pPr marL="671314" lvl="1" indent="-214114">
              <a:spcBef>
                <a:spcPct val="0"/>
              </a:spcBef>
            </a:pPr>
            <a:r>
              <a:rPr lang="en-US" altLang="en-US" sz="2000" dirty="0">
                <a:solidFill>
                  <a:schemeClr val="bg1">
                    <a:lumMod val="50000"/>
                  </a:schemeClr>
                </a:solidFill>
              </a:rPr>
              <a:t>Capturing changes in stocks and flows over time</a:t>
            </a:r>
          </a:p>
          <a:p>
            <a:pPr marL="214114" indent="-214114">
              <a:spcBef>
                <a:spcPct val="0"/>
              </a:spcBef>
            </a:pPr>
            <a:r>
              <a:rPr lang="en-US" altLang="en-US" sz="2400" dirty="0"/>
              <a:t>User-inspired</a:t>
            </a:r>
          </a:p>
          <a:p>
            <a:pPr marL="671314" lvl="1" indent="-214114">
              <a:spcBef>
                <a:spcPct val="0"/>
              </a:spcBef>
            </a:pPr>
            <a:r>
              <a:rPr lang="en-US" altLang="en-US" sz="2000" dirty="0">
                <a:solidFill>
                  <a:schemeClr val="bg1">
                    <a:lumMod val="50000"/>
                  </a:schemeClr>
                </a:solidFill>
              </a:rPr>
              <a:t>Aligning with the goals of its users and co-produced by these users when possible</a:t>
            </a:r>
            <a:endParaRPr lang="ru-RU" altLang="en-US" sz="2000" dirty="0">
              <a:solidFill>
                <a:schemeClr val="bg1">
                  <a:lumMod val="50000"/>
                </a:schemeClr>
              </a:solidFill>
            </a:endParaRPr>
          </a:p>
        </p:txBody>
      </p:sp>
      <p:sp>
        <p:nvSpPr>
          <p:cNvPr id="4" name="Slide Number Placeholder 3">
            <a:extLst>
              <a:ext uri="{FF2B5EF4-FFF2-40B4-BE49-F238E27FC236}">
                <a16:creationId xmlns:a16="http://schemas.microsoft.com/office/drawing/2014/main" id="{34846DF0-39F7-4ABE-9AE9-AAD7695DF8ED}"/>
              </a:ext>
            </a:extLst>
          </p:cNvPr>
          <p:cNvSpPr>
            <a:spLocks noGrp="1"/>
          </p:cNvSpPr>
          <p:nvPr>
            <p:ph type="sldNum" sz="quarter" idx="12"/>
          </p:nvPr>
        </p:nvSpPr>
        <p:spPr/>
        <p:txBody>
          <a:bodyPr/>
          <a:lstStyle/>
          <a:p>
            <a:fld id="{19EECBFE-9B22-455E-9614-E8CF0424E2AA}" type="slidenum">
              <a:rPr lang="en-GB" smtClean="0"/>
              <a:t>5</a:t>
            </a:fld>
            <a:endParaRPr lang="en-GB"/>
          </a:p>
        </p:txBody>
      </p:sp>
      <p:sp>
        <p:nvSpPr>
          <p:cNvPr id="5" name="Rectangle 4">
            <a:extLst>
              <a:ext uri="{FF2B5EF4-FFF2-40B4-BE49-F238E27FC236}">
                <a16:creationId xmlns:a16="http://schemas.microsoft.com/office/drawing/2014/main" id="{4CE74BFF-7A1B-40F1-A3D6-3997BF13187D}"/>
              </a:ext>
            </a:extLst>
          </p:cNvPr>
          <p:cNvSpPr/>
          <p:nvPr/>
        </p:nvSpPr>
        <p:spPr>
          <a:xfrm>
            <a:off x="1921407" y="6246911"/>
            <a:ext cx="4671472" cy="307777"/>
          </a:xfrm>
          <a:prstGeom prst="rect">
            <a:avLst/>
          </a:prstGeom>
        </p:spPr>
        <p:txBody>
          <a:bodyPr wrap="none">
            <a:spAutoFit/>
          </a:bodyPr>
          <a:lstStyle/>
          <a:p>
            <a:r>
              <a:rPr lang="en-GB" sz="1400" dirty="0">
                <a:solidFill>
                  <a:schemeClr val="accent1">
                    <a:lumMod val="75000"/>
                  </a:schemeClr>
                </a:solidFill>
              </a:rPr>
              <a:t>Latawiec, A. (eds). 2915. </a:t>
            </a:r>
            <a:r>
              <a:rPr lang="en-GB" sz="1400" i="1" dirty="0">
                <a:solidFill>
                  <a:schemeClr val="accent1">
                    <a:lumMod val="75000"/>
                  </a:schemeClr>
                </a:solidFill>
              </a:rPr>
              <a:t>Sustainability Indicators</a:t>
            </a:r>
            <a:r>
              <a:rPr lang="en-GB" sz="1400" dirty="0">
                <a:solidFill>
                  <a:schemeClr val="accent1">
                    <a:lumMod val="75000"/>
                  </a:schemeClr>
                </a:solidFill>
              </a:rPr>
              <a:t>. De Gruyter </a:t>
            </a:r>
          </a:p>
        </p:txBody>
      </p:sp>
    </p:spTree>
    <p:extLst>
      <p:ext uri="{BB962C8B-B14F-4D97-AF65-F5344CB8AC3E}">
        <p14:creationId xmlns:p14="http://schemas.microsoft.com/office/powerpoint/2010/main" val="1695830226"/>
      </p:ext>
    </p:extLst>
  </p:cSld>
  <p:clrMapOvr>
    <a:masterClrMapping/>
  </p:clrMapOvr>
  <mc:AlternateContent xmlns:mc="http://schemas.openxmlformats.org/markup-compatibility/2006" xmlns:p14="http://schemas.microsoft.com/office/powerpoint/2010/main">
    <mc:Choice Requires="p14">
      <p:transition spd="slow" p14:dur="2000" advTm="102690"/>
    </mc:Choice>
    <mc:Fallback xmlns="">
      <p:transition spd="slow" advTm="10269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99C1-90F5-4F7A-826E-CCC7534C07EC}"/>
              </a:ext>
            </a:extLst>
          </p:cNvPr>
          <p:cNvSpPr>
            <a:spLocks noGrp="1"/>
          </p:cNvSpPr>
          <p:nvPr>
            <p:ph type="title"/>
          </p:nvPr>
        </p:nvSpPr>
        <p:spPr>
          <a:xfrm>
            <a:off x="839788" y="249768"/>
            <a:ext cx="9323387" cy="1063869"/>
          </a:xfrm>
        </p:spPr>
        <p:txBody>
          <a:bodyPr/>
          <a:lstStyle/>
          <a:p>
            <a:r>
              <a:rPr lang="en-GB" dirty="0"/>
              <a:t>The key challenge:</a:t>
            </a:r>
          </a:p>
        </p:txBody>
      </p:sp>
      <p:sp>
        <p:nvSpPr>
          <p:cNvPr id="3" name="Content Placeholder 2">
            <a:extLst>
              <a:ext uri="{FF2B5EF4-FFF2-40B4-BE49-F238E27FC236}">
                <a16:creationId xmlns:a16="http://schemas.microsoft.com/office/drawing/2014/main" id="{EAD9D1C6-AF61-44DB-B23F-029E0CC21138}"/>
              </a:ext>
            </a:extLst>
          </p:cNvPr>
          <p:cNvSpPr>
            <a:spLocks noGrp="1"/>
          </p:cNvSpPr>
          <p:nvPr>
            <p:ph idx="1"/>
          </p:nvPr>
        </p:nvSpPr>
        <p:spPr>
          <a:xfrm>
            <a:off x="839788" y="1270981"/>
            <a:ext cx="7644965" cy="4555228"/>
          </a:xfrm>
        </p:spPr>
        <p:txBody>
          <a:bodyPr>
            <a:normAutofit/>
          </a:bodyPr>
          <a:lstStyle/>
          <a:p>
            <a:pPr marL="0" indent="0">
              <a:spcBef>
                <a:spcPct val="0"/>
              </a:spcBef>
              <a:buNone/>
            </a:pPr>
            <a:endParaRPr lang="en-US" altLang="en-US" sz="1500" dirty="0"/>
          </a:p>
          <a:p>
            <a:pPr marL="214114" indent="-214114">
              <a:spcBef>
                <a:spcPct val="0"/>
              </a:spcBef>
            </a:pPr>
            <a:r>
              <a:rPr lang="en-GB" altLang="en-US" sz="2800" dirty="0"/>
              <a:t>What is sustainable?</a:t>
            </a:r>
            <a:endParaRPr lang="ru-RU" altLang="en-US" sz="2800" dirty="0"/>
          </a:p>
          <a:p>
            <a:pPr marL="671314" lvl="1" indent="-214114">
              <a:spcBef>
                <a:spcPct val="0"/>
              </a:spcBef>
            </a:pPr>
            <a:r>
              <a:rPr lang="en-US" altLang="en-US" sz="2400" dirty="0">
                <a:solidFill>
                  <a:schemeClr val="bg1">
                    <a:lumMod val="50000"/>
                  </a:schemeClr>
                </a:solidFill>
              </a:rPr>
              <a:t>the concept lucks consensus </a:t>
            </a:r>
            <a:endParaRPr lang="en-GB" altLang="en-US" sz="2400" dirty="0">
              <a:solidFill>
                <a:schemeClr val="bg1">
                  <a:lumMod val="50000"/>
                </a:schemeClr>
              </a:solidFill>
            </a:endParaRPr>
          </a:p>
          <a:p>
            <a:pPr marL="671314" lvl="1" indent="-214114">
              <a:spcBef>
                <a:spcPct val="0"/>
              </a:spcBef>
            </a:pPr>
            <a:endParaRPr lang="en-GB" altLang="en-US" sz="2400" dirty="0"/>
          </a:p>
        </p:txBody>
      </p:sp>
      <p:sp>
        <p:nvSpPr>
          <p:cNvPr id="4" name="Slide Number Placeholder 3">
            <a:extLst>
              <a:ext uri="{FF2B5EF4-FFF2-40B4-BE49-F238E27FC236}">
                <a16:creationId xmlns:a16="http://schemas.microsoft.com/office/drawing/2014/main" id="{34846DF0-39F7-4ABE-9AE9-AAD7695DF8ED}"/>
              </a:ext>
            </a:extLst>
          </p:cNvPr>
          <p:cNvSpPr>
            <a:spLocks noGrp="1"/>
          </p:cNvSpPr>
          <p:nvPr>
            <p:ph type="sldNum" sz="quarter" idx="12"/>
          </p:nvPr>
        </p:nvSpPr>
        <p:spPr/>
        <p:txBody>
          <a:bodyPr/>
          <a:lstStyle/>
          <a:p>
            <a:fld id="{19EECBFE-9B22-455E-9614-E8CF0424E2AA}" type="slidenum">
              <a:rPr lang="en-GB" smtClean="0"/>
              <a:t>6</a:t>
            </a:fld>
            <a:endParaRPr lang="en-GB"/>
          </a:p>
        </p:txBody>
      </p:sp>
      <p:sp>
        <p:nvSpPr>
          <p:cNvPr id="5" name="Rectangle 4">
            <a:extLst>
              <a:ext uri="{FF2B5EF4-FFF2-40B4-BE49-F238E27FC236}">
                <a16:creationId xmlns:a16="http://schemas.microsoft.com/office/drawing/2014/main" id="{D2B0E5A8-85A5-4FF5-88E0-25AA85E28144}"/>
              </a:ext>
            </a:extLst>
          </p:cNvPr>
          <p:cNvSpPr/>
          <p:nvPr/>
        </p:nvSpPr>
        <p:spPr>
          <a:xfrm>
            <a:off x="5436753" y="2249722"/>
            <a:ext cx="6096000" cy="1754326"/>
          </a:xfrm>
          <a:prstGeom prst="rect">
            <a:avLst/>
          </a:prstGeom>
        </p:spPr>
        <p:txBody>
          <a:bodyPr>
            <a:spAutoFit/>
          </a:bodyPr>
          <a:lstStyle/>
          <a:p>
            <a:pPr lvl="1"/>
            <a:r>
              <a:rPr lang="en-US" dirty="0"/>
              <a:t>‘</a:t>
            </a:r>
            <a:r>
              <a:rPr lang="en-US" b="1" i="1" dirty="0">
                <a:solidFill>
                  <a:srgbClr val="0070C0"/>
                </a:solidFill>
              </a:rPr>
              <a:t>In 2050, we live well, within the planet's ecological limits</a:t>
            </a:r>
          </a:p>
          <a:p>
            <a:pPr lvl="1"/>
            <a:r>
              <a:rPr lang="en-US" i="1" dirty="0"/>
              <a:t>…Our prosperity and healthy environment stem from an</a:t>
            </a:r>
            <a:r>
              <a:rPr lang="ru-RU" i="1" dirty="0"/>
              <a:t> </a:t>
            </a:r>
            <a:r>
              <a:rPr lang="en-US" b="1" i="1" dirty="0">
                <a:solidFill>
                  <a:srgbClr val="0070C0"/>
                </a:solidFill>
              </a:rPr>
              <a:t>innovative, circular economy</a:t>
            </a:r>
            <a:r>
              <a:rPr lang="en-US" i="1" dirty="0">
                <a:solidFill>
                  <a:srgbClr val="FF0000"/>
                </a:solidFill>
              </a:rPr>
              <a:t> </a:t>
            </a:r>
            <a:r>
              <a:rPr lang="en-US" i="1" dirty="0"/>
              <a:t>where nothing is wasted and</a:t>
            </a:r>
            <a:r>
              <a:rPr lang="ru-RU" i="1" dirty="0"/>
              <a:t> </a:t>
            </a:r>
            <a:r>
              <a:rPr lang="en-US" i="1" dirty="0"/>
              <a:t>where natural resources are managed sustainably, and</a:t>
            </a:r>
            <a:r>
              <a:rPr lang="ru-RU" i="1" dirty="0"/>
              <a:t> </a:t>
            </a:r>
            <a:r>
              <a:rPr lang="en-US" i="1" dirty="0"/>
              <a:t>biodiversity is protected, valued and restored in ways that</a:t>
            </a:r>
            <a:r>
              <a:rPr lang="ru-RU" i="1" dirty="0"/>
              <a:t> </a:t>
            </a:r>
            <a:r>
              <a:rPr lang="en-US" i="1" dirty="0"/>
              <a:t>enhance our society's resilience</a:t>
            </a:r>
          </a:p>
        </p:txBody>
      </p:sp>
      <p:sp>
        <p:nvSpPr>
          <p:cNvPr id="6" name="Rectangle 5">
            <a:extLst>
              <a:ext uri="{FF2B5EF4-FFF2-40B4-BE49-F238E27FC236}">
                <a16:creationId xmlns:a16="http://schemas.microsoft.com/office/drawing/2014/main" id="{0F8C743D-4A90-4287-A658-9E901298BC05}"/>
              </a:ext>
            </a:extLst>
          </p:cNvPr>
          <p:cNvSpPr/>
          <p:nvPr/>
        </p:nvSpPr>
        <p:spPr>
          <a:xfrm>
            <a:off x="7834101" y="4079168"/>
            <a:ext cx="3272114" cy="307777"/>
          </a:xfrm>
          <a:prstGeom prst="rect">
            <a:avLst/>
          </a:prstGeom>
        </p:spPr>
        <p:txBody>
          <a:bodyPr wrap="none">
            <a:spAutoFit/>
          </a:bodyPr>
          <a:lstStyle/>
          <a:p>
            <a:r>
              <a:rPr lang="en-US" sz="1400" i="1" dirty="0">
                <a:solidFill>
                  <a:schemeClr val="accent1">
                    <a:lumMod val="75000"/>
                  </a:schemeClr>
                </a:solidFill>
              </a:rPr>
              <a:t>The 7</a:t>
            </a:r>
            <a:r>
              <a:rPr lang="en-US" sz="1400" i="1" baseline="30000" dirty="0">
                <a:solidFill>
                  <a:schemeClr val="accent1">
                    <a:lumMod val="75000"/>
                  </a:schemeClr>
                </a:solidFill>
              </a:rPr>
              <a:t>th</a:t>
            </a:r>
            <a:r>
              <a:rPr lang="ru-RU" sz="1400" i="1" dirty="0">
                <a:solidFill>
                  <a:schemeClr val="accent1">
                    <a:lumMod val="75000"/>
                  </a:schemeClr>
                </a:solidFill>
              </a:rPr>
              <a:t> </a:t>
            </a:r>
            <a:r>
              <a:rPr lang="en-US" sz="1400" i="1" dirty="0">
                <a:solidFill>
                  <a:schemeClr val="accent1">
                    <a:lumMod val="75000"/>
                  </a:schemeClr>
                </a:solidFill>
              </a:rPr>
              <a:t>EU Environment Action </a:t>
            </a:r>
            <a:r>
              <a:rPr lang="en-US" sz="1400" i="1" dirty="0" err="1">
                <a:solidFill>
                  <a:schemeClr val="accent1">
                    <a:lumMod val="75000"/>
                  </a:schemeClr>
                </a:solidFill>
              </a:rPr>
              <a:t>Programme</a:t>
            </a:r>
            <a:endParaRPr lang="en-GB" sz="1400" i="1" dirty="0">
              <a:solidFill>
                <a:schemeClr val="accent1">
                  <a:lumMod val="75000"/>
                </a:schemeClr>
              </a:solidFill>
            </a:endParaRPr>
          </a:p>
        </p:txBody>
      </p:sp>
      <p:sp>
        <p:nvSpPr>
          <p:cNvPr id="7" name="Rectangle 6">
            <a:extLst>
              <a:ext uri="{FF2B5EF4-FFF2-40B4-BE49-F238E27FC236}">
                <a16:creationId xmlns:a16="http://schemas.microsoft.com/office/drawing/2014/main" id="{F0D75AFF-2BA9-4495-AAC7-063B1353FB77}"/>
              </a:ext>
            </a:extLst>
          </p:cNvPr>
          <p:cNvSpPr/>
          <p:nvPr/>
        </p:nvSpPr>
        <p:spPr>
          <a:xfrm>
            <a:off x="439918" y="2552673"/>
            <a:ext cx="4996835" cy="646331"/>
          </a:xfrm>
          <a:prstGeom prst="rect">
            <a:avLst/>
          </a:prstGeom>
        </p:spPr>
        <p:txBody>
          <a:bodyPr wrap="square">
            <a:spAutoFit/>
          </a:bodyPr>
          <a:lstStyle/>
          <a:p>
            <a:r>
              <a:rPr lang="en-US" dirty="0">
                <a:solidFill>
                  <a:srgbClr val="1A1718"/>
                </a:solidFill>
                <a:latin typeface="DGMetaSerifScience"/>
              </a:rPr>
              <a:t>… </a:t>
            </a:r>
            <a:r>
              <a:rPr lang="en-US" i="1" dirty="0">
                <a:solidFill>
                  <a:srgbClr val="1A1718"/>
                </a:solidFill>
                <a:latin typeface="DGMetaSerifScience"/>
              </a:rPr>
              <a:t>not ‘</a:t>
            </a:r>
            <a:r>
              <a:rPr lang="en-US" i="1" dirty="0">
                <a:solidFill>
                  <a:srgbClr val="000000"/>
                </a:solidFill>
                <a:latin typeface="DGMetaSerifScience"/>
              </a:rPr>
              <a:t>compromising the ability of future generations to meet their own needs</a:t>
            </a:r>
            <a:r>
              <a:rPr lang="en-US" dirty="0">
                <a:solidFill>
                  <a:srgbClr val="000000"/>
                </a:solidFill>
                <a:latin typeface="DGMetaSerifScience"/>
              </a:rPr>
              <a:t>’</a:t>
            </a:r>
            <a:endParaRPr lang="en-GB" dirty="0"/>
          </a:p>
        </p:txBody>
      </p:sp>
      <p:sp>
        <p:nvSpPr>
          <p:cNvPr id="8" name="Rectangle 7">
            <a:extLst>
              <a:ext uri="{FF2B5EF4-FFF2-40B4-BE49-F238E27FC236}">
                <a16:creationId xmlns:a16="http://schemas.microsoft.com/office/drawing/2014/main" id="{7E964811-9F3A-482D-9E16-1B5CA36C8F68}"/>
              </a:ext>
            </a:extLst>
          </p:cNvPr>
          <p:cNvSpPr/>
          <p:nvPr/>
        </p:nvSpPr>
        <p:spPr>
          <a:xfrm>
            <a:off x="504647" y="3240345"/>
            <a:ext cx="4996834" cy="523220"/>
          </a:xfrm>
          <a:prstGeom prst="rect">
            <a:avLst/>
          </a:prstGeom>
        </p:spPr>
        <p:txBody>
          <a:bodyPr wrap="square">
            <a:spAutoFit/>
          </a:bodyPr>
          <a:lstStyle/>
          <a:p>
            <a:r>
              <a:rPr lang="en-US" sz="1400" dirty="0">
                <a:solidFill>
                  <a:schemeClr val="accent1">
                    <a:lumMod val="75000"/>
                  </a:schemeClr>
                </a:solidFill>
              </a:rPr>
              <a:t>World Commission on Environment and Development (1987). </a:t>
            </a:r>
            <a:r>
              <a:rPr lang="en-US" sz="1400" i="1" dirty="0">
                <a:solidFill>
                  <a:schemeClr val="accent1">
                    <a:lumMod val="75000"/>
                  </a:schemeClr>
                </a:solidFill>
              </a:rPr>
              <a:t>Our Common Future</a:t>
            </a:r>
            <a:r>
              <a:rPr lang="en-US" sz="1400" dirty="0">
                <a:solidFill>
                  <a:schemeClr val="accent1">
                    <a:lumMod val="75000"/>
                  </a:schemeClr>
                </a:solidFill>
              </a:rPr>
              <a:t>. Oxford: Oxford University Press.</a:t>
            </a:r>
            <a:endParaRPr lang="en-GB" sz="1400" dirty="0">
              <a:solidFill>
                <a:schemeClr val="accent1">
                  <a:lumMod val="75000"/>
                </a:schemeClr>
              </a:solidFill>
            </a:endParaRPr>
          </a:p>
        </p:txBody>
      </p:sp>
      <p:pic>
        <p:nvPicPr>
          <p:cNvPr id="10" name="Picture 9" descr="A picture containing company name&#10;&#10;Description automatically generated">
            <a:extLst>
              <a:ext uri="{FF2B5EF4-FFF2-40B4-BE49-F238E27FC236}">
                <a16:creationId xmlns:a16="http://schemas.microsoft.com/office/drawing/2014/main" id="{36DD002B-DAC3-4DBC-8E3D-EFE9BBAA3F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80" y="4557560"/>
            <a:ext cx="4147291" cy="1843240"/>
          </a:xfrm>
          <a:prstGeom prst="rect">
            <a:avLst/>
          </a:prstGeom>
        </p:spPr>
      </p:pic>
      <p:pic>
        <p:nvPicPr>
          <p:cNvPr id="12" name="Picture 11">
            <a:extLst>
              <a:ext uri="{FF2B5EF4-FFF2-40B4-BE49-F238E27FC236}">
                <a16:creationId xmlns:a16="http://schemas.microsoft.com/office/drawing/2014/main" id="{A506EA29-F173-498A-B541-1FC6E0FB254E}"/>
              </a:ext>
            </a:extLst>
          </p:cNvPr>
          <p:cNvPicPr>
            <a:picLocks noChangeAspect="1"/>
          </p:cNvPicPr>
          <p:nvPr/>
        </p:nvPicPr>
        <p:blipFill>
          <a:blip r:embed="rId3"/>
          <a:stretch>
            <a:fillRect/>
          </a:stretch>
        </p:blipFill>
        <p:spPr>
          <a:xfrm>
            <a:off x="1790096" y="3829244"/>
            <a:ext cx="1968235" cy="2798038"/>
          </a:xfrm>
          <a:prstGeom prst="rect">
            <a:avLst/>
          </a:prstGeom>
          <a:ln>
            <a:solidFill>
              <a:schemeClr val="accent1"/>
            </a:solidFill>
          </a:ln>
        </p:spPr>
      </p:pic>
    </p:spTree>
    <p:extLst>
      <p:ext uri="{BB962C8B-B14F-4D97-AF65-F5344CB8AC3E}">
        <p14:creationId xmlns:p14="http://schemas.microsoft.com/office/powerpoint/2010/main" val="1684675121"/>
      </p:ext>
    </p:extLst>
  </p:cSld>
  <p:clrMapOvr>
    <a:masterClrMapping/>
  </p:clrMapOvr>
  <mc:AlternateContent xmlns:mc="http://schemas.openxmlformats.org/markup-compatibility/2006" xmlns:p14="http://schemas.microsoft.com/office/powerpoint/2010/main">
    <mc:Choice Requires="p14">
      <p:transition spd="slow" p14:dur="2000" advTm="115227"/>
    </mc:Choice>
    <mc:Fallback xmlns="">
      <p:transition spd="slow" advTm="11522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99C1-90F5-4F7A-826E-CCC7534C07EC}"/>
              </a:ext>
            </a:extLst>
          </p:cNvPr>
          <p:cNvSpPr>
            <a:spLocks noGrp="1"/>
          </p:cNvSpPr>
          <p:nvPr>
            <p:ph type="title"/>
          </p:nvPr>
        </p:nvSpPr>
        <p:spPr>
          <a:xfrm>
            <a:off x="629469" y="162413"/>
            <a:ext cx="9323387" cy="1063869"/>
          </a:xfrm>
        </p:spPr>
        <p:txBody>
          <a:bodyPr>
            <a:normAutofit/>
          </a:bodyPr>
          <a:lstStyle/>
          <a:p>
            <a:r>
              <a:rPr lang="be-BY" sz="3000" dirty="0"/>
              <a:t>...</a:t>
            </a:r>
            <a:r>
              <a:rPr lang="en-GB" sz="3000" dirty="0"/>
              <a:t>the planet's ecological limits (1)</a:t>
            </a:r>
            <a:r>
              <a:rPr lang="be-BY" sz="3000" dirty="0"/>
              <a:t>:</a:t>
            </a:r>
            <a:endParaRPr lang="en-GB" sz="3000" dirty="0"/>
          </a:p>
        </p:txBody>
      </p:sp>
      <p:sp>
        <p:nvSpPr>
          <p:cNvPr id="4" name="Slide Number Placeholder 3">
            <a:extLst>
              <a:ext uri="{FF2B5EF4-FFF2-40B4-BE49-F238E27FC236}">
                <a16:creationId xmlns:a16="http://schemas.microsoft.com/office/drawing/2014/main" id="{34846DF0-39F7-4ABE-9AE9-AAD7695DF8ED}"/>
              </a:ext>
            </a:extLst>
          </p:cNvPr>
          <p:cNvSpPr>
            <a:spLocks noGrp="1"/>
          </p:cNvSpPr>
          <p:nvPr>
            <p:ph type="sldNum" sz="quarter" idx="12"/>
          </p:nvPr>
        </p:nvSpPr>
        <p:spPr>
          <a:xfrm>
            <a:off x="8610600" y="6356350"/>
            <a:ext cx="2743200" cy="365125"/>
          </a:xfrm>
        </p:spPr>
        <p:txBody>
          <a:bodyPr/>
          <a:lstStyle/>
          <a:p>
            <a:fld id="{19EECBFE-9B22-455E-9614-E8CF0424E2AA}" type="slidenum">
              <a:rPr lang="en-GB" smtClean="0"/>
              <a:t>7</a:t>
            </a:fld>
            <a:endParaRPr lang="en-GB"/>
          </a:p>
        </p:txBody>
      </p:sp>
      <p:sp>
        <p:nvSpPr>
          <p:cNvPr id="8" name="Content Placeholder 5">
            <a:extLst>
              <a:ext uri="{FF2B5EF4-FFF2-40B4-BE49-F238E27FC236}">
                <a16:creationId xmlns:a16="http://schemas.microsoft.com/office/drawing/2014/main" id="{CCD2C2E7-9A54-4375-8D32-23B193650173}"/>
              </a:ext>
            </a:extLst>
          </p:cNvPr>
          <p:cNvSpPr>
            <a:spLocks noGrp="1"/>
          </p:cNvSpPr>
          <p:nvPr>
            <p:ph idx="1"/>
          </p:nvPr>
        </p:nvSpPr>
        <p:spPr>
          <a:xfrm>
            <a:off x="312019" y="1583703"/>
            <a:ext cx="4589366" cy="4593260"/>
          </a:xfrm>
        </p:spPr>
        <p:txBody>
          <a:bodyPr>
            <a:noAutofit/>
          </a:bodyPr>
          <a:lstStyle/>
          <a:p>
            <a:r>
              <a:rPr lang="en-US" sz="2000" dirty="0"/>
              <a:t>Count organisms, species, habitats, biomes (plankton to pixels)</a:t>
            </a:r>
          </a:p>
          <a:p>
            <a:r>
              <a:rPr lang="en-US" sz="2000" dirty="0"/>
              <a:t>Measure concentrations and fluxes – and estimate stocks</a:t>
            </a:r>
          </a:p>
        </p:txBody>
      </p:sp>
      <p:pic>
        <p:nvPicPr>
          <p:cNvPr id="10" name="Picture 9">
            <a:extLst>
              <a:ext uri="{FF2B5EF4-FFF2-40B4-BE49-F238E27FC236}">
                <a16:creationId xmlns:a16="http://schemas.microsoft.com/office/drawing/2014/main" id="{B5C92603-F908-46FE-91A4-80CAD2F91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2111" y="1763091"/>
            <a:ext cx="6889889" cy="4593259"/>
          </a:xfrm>
          <a:prstGeom prst="rect">
            <a:avLst/>
          </a:prstGeom>
        </p:spPr>
      </p:pic>
      <p:pic>
        <p:nvPicPr>
          <p:cNvPr id="9" name="Picture 8">
            <a:extLst>
              <a:ext uri="{FF2B5EF4-FFF2-40B4-BE49-F238E27FC236}">
                <a16:creationId xmlns:a16="http://schemas.microsoft.com/office/drawing/2014/main" id="{A73B3867-571E-40F1-BFC3-7B70E11DB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51" y="3336166"/>
            <a:ext cx="4589366" cy="3020184"/>
          </a:xfrm>
          <a:prstGeom prst="rect">
            <a:avLst/>
          </a:prstGeom>
        </p:spPr>
      </p:pic>
    </p:spTree>
    <p:extLst>
      <p:ext uri="{BB962C8B-B14F-4D97-AF65-F5344CB8AC3E}">
        <p14:creationId xmlns:p14="http://schemas.microsoft.com/office/powerpoint/2010/main" val="2821010598"/>
      </p:ext>
    </p:extLst>
  </p:cSld>
  <p:clrMapOvr>
    <a:masterClrMapping/>
  </p:clrMapOvr>
  <mc:AlternateContent xmlns:mc="http://schemas.openxmlformats.org/markup-compatibility/2006" xmlns:p14="http://schemas.microsoft.com/office/powerpoint/2010/main">
    <mc:Choice Requires="p14">
      <p:transition spd="slow" p14:dur="2000" advTm="184132"/>
    </mc:Choice>
    <mc:Fallback xmlns="">
      <p:transition spd="slow" advTm="18413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99C1-90F5-4F7A-826E-CCC7534C07EC}"/>
              </a:ext>
            </a:extLst>
          </p:cNvPr>
          <p:cNvSpPr>
            <a:spLocks noGrp="1"/>
          </p:cNvSpPr>
          <p:nvPr>
            <p:ph type="title"/>
          </p:nvPr>
        </p:nvSpPr>
        <p:spPr>
          <a:xfrm>
            <a:off x="629469" y="162413"/>
            <a:ext cx="9323387" cy="1063869"/>
          </a:xfrm>
        </p:spPr>
        <p:txBody>
          <a:bodyPr>
            <a:normAutofit/>
          </a:bodyPr>
          <a:lstStyle/>
          <a:p>
            <a:r>
              <a:rPr lang="be-BY" sz="3000" dirty="0"/>
              <a:t>...</a:t>
            </a:r>
            <a:r>
              <a:rPr lang="en-GB" sz="3000" dirty="0"/>
              <a:t>the planet's ecological limits (2)</a:t>
            </a:r>
            <a:r>
              <a:rPr lang="be-BY" sz="3000" dirty="0"/>
              <a:t>:</a:t>
            </a:r>
            <a:endParaRPr lang="en-GB" sz="3000" dirty="0"/>
          </a:p>
        </p:txBody>
      </p:sp>
      <p:sp>
        <p:nvSpPr>
          <p:cNvPr id="4" name="Slide Number Placeholder 3">
            <a:extLst>
              <a:ext uri="{FF2B5EF4-FFF2-40B4-BE49-F238E27FC236}">
                <a16:creationId xmlns:a16="http://schemas.microsoft.com/office/drawing/2014/main" id="{34846DF0-39F7-4ABE-9AE9-AAD7695DF8ED}"/>
              </a:ext>
            </a:extLst>
          </p:cNvPr>
          <p:cNvSpPr>
            <a:spLocks noGrp="1"/>
          </p:cNvSpPr>
          <p:nvPr>
            <p:ph type="sldNum" sz="quarter" idx="12"/>
          </p:nvPr>
        </p:nvSpPr>
        <p:spPr>
          <a:xfrm>
            <a:off x="8610600" y="6356350"/>
            <a:ext cx="2743200" cy="365125"/>
          </a:xfrm>
        </p:spPr>
        <p:txBody>
          <a:bodyPr/>
          <a:lstStyle/>
          <a:p>
            <a:fld id="{19EECBFE-9B22-455E-9614-E8CF0424E2AA}" type="slidenum">
              <a:rPr lang="en-GB" smtClean="0"/>
              <a:t>8</a:t>
            </a:fld>
            <a:endParaRPr lang="en-GB"/>
          </a:p>
        </p:txBody>
      </p:sp>
      <p:sp>
        <p:nvSpPr>
          <p:cNvPr id="8" name="Content Placeholder 5">
            <a:extLst>
              <a:ext uri="{FF2B5EF4-FFF2-40B4-BE49-F238E27FC236}">
                <a16:creationId xmlns:a16="http://schemas.microsoft.com/office/drawing/2014/main" id="{CCD2C2E7-9A54-4375-8D32-23B193650173}"/>
              </a:ext>
            </a:extLst>
          </p:cNvPr>
          <p:cNvSpPr>
            <a:spLocks noGrp="1"/>
          </p:cNvSpPr>
          <p:nvPr>
            <p:ph idx="1"/>
          </p:nvPr>
        </p:nvSpPr>
        <p:spPr>
          <a:xfrm>
            <a:off x="312019" y="1583703"/>
            <a:ext cx="7219997" cy="4593260"/>
          </a:xfrm>
        </p:spPr>
        <p:txBody>
          <a:bodyPr>
            <a:noAutofit/>
          </a:bodyPr>
          <a:lstStyle/>
          <a:p>
            <a:r>
              <a:rPr lang="en-US" sz="2000" dirty="0"/>
              <a:t>Quantify dynamic </a:t>
            </a:r>
            <a:r>
              <a:rPr lang="en-US" sz="2000" dirty="0" err="1"/>
              <a:t>behaviour</a:t>
            </a:r>
            <a:r>
              <a:rPr lang="en-US" sz="2000" dirty="0"/>
              <a:t> – models + observation + theory</a:t>
            </a:r>
          </a:p>
          <a:p>
            <a:r>
              <a:rPr lang="en-US" sz="2000" dirty="0"/>
              <a:t>Use proxies – indirect measures based on known relationships</a:t>
            </a:r>
          </a:p>
        </p:txBody>
      </p:sp>
      <p:pic>
        <p:nvPicPr>
          <p:cNvPr id="11" name="Picture 10">
            <a:extLst>
              <a:ext uri="{FF2B5EF4-FFF2-40B4-BE49-F238E27FC236}">
                <a16:creationId xmlns:a16="http://schemas.microsoft.com/office/drawing/2014/main" id="{574945F0-36D7-40FD-B253-85A89014A15C}"/>
              </a:ext>
            </a:extLst>
          </p:cNvPr>
          <p:cNvPicPr>
            <a:picLocks noChangeAspect="1"/>
          </p:cNvPicPr>
          <p:nvPr/>
        </p:nvPicPr>
        <p:blipFill rotWithShape="1">
          <a:blip r:embed="rId2">
            <a:extLst>
              <a:ext uri="{28A0092B-C50C-407E-A947-70E740481C1C}">
                <a14:useLocalDpi xmlns:a14="http://schemas.microsoft.com/office/drawing/2010/main" val="0"/>
              </a:ext>
            </a:extLst>
          </a:blip>
          <a:srcRect b="5111"/>
          <a:stretch/>
        </p:blipFill>
        <p:spPr>
          <a:xfrm>
            <a:off x="1129721" y="2550332"/>
            <a:ext cx="5829300" cy="3475802"/>
          </a:xfrm>
          <a:prstGeom prst="rect">
            <a:avLst/>
          </a:prstGeom>
        </p:spPr>
      </p:pic>
      <p:pic>
        <p:nvPicPr>
          <p:cNvPr id="12" name="Picture 11">
            <a:extLst>
              <a:ext uri="{FF2B5EF4-FFF2-40B4-BE49-F238E27FC236}">
                <a16:creationId xmlns:a16="http://schemas.microsoft.com/office/drawing/2014/main" id="{D15C7E67-D768-4409-AB51-7E60111C8457}"/>
              </a:ext>
            </a:extLst>
          </p:cNvPr>
          <p:cNvPicPr>
            <a:picLocks noChangeAspect="1"/>
          </p:cNvPicPr>
          <p:nvPr/>
        </p:nvPicPr>
        <p:blipFill rotWithShape="1">
          <a:blip r:embed="rId3">
            <a:extLst>
              <a:ext uri="{28A0092B-C50C-407E-A947-70E740481C1C}">
                <a14:useLocalDpi xmlns:a14="http://schemas.microsoft.com/office/drawing/2010/main" val="0"/>
              </a:ext>
            </a:extLst>
          </a:blip>
          <a:srcRect l="2174" t="32777" b="22962"/>
          <a:stretch/>
        </p:blipFill>
        <p:spPr>
          <a:xfrm rot="5400000">
            <a:off x="6657341" y="2269843"/>
            <a:ext cx="6871246" cy="2331563"/>
          </a:xfrm>
          <a:prstGeom prst="rect">
            <a:avLst/>
          </a:prstGeom>
        </p:spPr>
      </p:pic>
      <p:sp>
        <p:nvSpPr>
          <p:cNvPr id="13" name="Rectangle 12">
            <a:extLst>
              <a:ext uri="{FF2B5EF4-FFF2-40B4-BE49-F238E27FC236}">
                <a16:creationId xmlns:a16="http://schemas.microsoft.com/office/drawing/2014/main" id="{79DF46B5-BF6F-4EF5-A009-9C76DCA9CE89}"/>
              </a:ext>
            </a:extLst>
          </p:cNvPr>
          <p:cNvSpPr/>
          <p:nvPr/>
        </p:nvSpPr>
        <p:spPr>
          <a:xfrm>
            <a:off x="203781" y="6272774"/>
            <a:ext cx="6755240" cy="523220"/>
          </a:xfrm>
          <a:prstGeom prst="rect">
            <a:avLst/>
          </a:prstGeom>
        </p:spPr>
        <p:txBody>
          <a:bodyPr wrap="square">
            <a:spAutoFit/>
          </a:bodyPr>
          <a:lstStyle/>
          <a:p>
            <a:r>
              <a:rPr lang="en-US" sz="1400" dirty="0">
                <a:solidFill>
                  <a:schemeClr val="accent1">
                    <a:lumMod val="75000"/>
                  </a:schemeClr>
                </a:solidFill>
              </a:rPr>
              <a:t>Boyle, P., et al, 2017. </a:t>
            </a:r>
            <a:r>
              <a:rPr lang="en-US" sz="1400" i="1" dirty="0">
                <a:solidFill>
                  <a:schemeClr val="accent1">
                    <a:lumMod val="75000"/>
                  </a:schemeClr>
                </a:solidFill>
              </a:rPr>
              <a:t>Cenozoic North Atlantic deep circulation history recorded in contourite drifts, offshore Newfoundland, Canada </a:t>
            </a:r>
            <a:r>
              <a:rPr lang="en-US" sz="1400" dirty="0">
                <a:solidFill>
                  <a:schemeClr val="accent1">
                    <a:lumMod val="75000"/>
                  </a:schemeClr>
                </a:solidFill>
              </a:rPr>
              <a:t>. Marine Geology, vol. 385, pp. 185-203</a:t>
            </a:r>
            <a:endParaRPr lang="en-GB" sz="1400" dirty="0">
              <a:solidFill>
                <a:schemeClr val="accent1">
                  <a:lumMod val="75000"/>
                </a:schemeClr>
              </a:solidFill>
            </a:endParaRPr>
          </a:p>
        </p:txBody>
      </p:sp>
    </p:spTree>
    <p:extLst>
      <p:ext uri="{BB962C8B-B14F-4D97-AF65-F5344CB8AC3E}">
        <p14:creationId xmlns:p14="http://schemas.microsoft.com/office/powerpoint/2010/main" val="3338263331"/>
      </p:ext>
    </p:extLst>
  </p:cSld>
  <p:clrMapOvr>
    <a:masterClrMapping/>
  </p:clrMapOvr>
  <mc:AlternateContent xmlns:mc="http://schemas.openxmlformats.org/markup-compatibility/2006" xmlns:p14="http://schemas.microsoft.com/office/powerpoint/2010/main">
    <mc:Choice Requires="p14">
      <p:transition spd="slow" p14:dur="2000" advTm="184132"/>
    </mc:Choice>
    <mc:Fallback xmlns="">
      <p:transition spd="slow" advTm="18413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799C1-90F5-4F7A-826E-CCC7534C07EC}"/>
              </a:ext>
            </a:extLst>
          </p:cNvPr>
          <p:cNvSpPr>
            <a:spLocks noGrp="1"/>
          </p:cNvSpPr>
          <p:nvPr>
            <p:ph type="title"/>
          </p:nvPr>
        </p:nvSpPr>
        <p:spPr>
          <a:xfrm>
            <a:off x="849215" y="248899"/>
            <a:ext cx="9323387" cy="1063869"/>
          </a:xfrm>
        </p:spPr>
        <p:txBody>
          <a:bodyPr/>
          <a:lstStyle/>
          <a:p>
            <a:r>
              <a:rPr lang="be-BY" dirty="0"/>
              <a:t>...</a:t>
            </a:r>
            <a:r>
              <a:rPr lang="en-GB" dirty="0"/>
              <a:t>the planet's ecological limits (3)</a:t>
            </a:r>
            <a:r>
              <a:rPr lang="be-BY" dirty="0"/>
              <a:t>:</a:t>
            </a:r>
            <a:endParaRPr lang="en-GB" dirty="0"/>
          </a:p>
        </p:txBody>
      </p:sp>
      <p:sp>
        <p:nvSpPr>
          <p:cNvPr id="4" name="Slide Number Placeholder 3">
            <a:extLst>
              <a:ext uri="{FF2B5EF4-FFF2-40B4-BE49-F238E27FC236}">
                <a16:creationId xmlns:a16="http://schemas.microsoft.com/office/drawing/2014/main" id="{34846DF0-39F7-4ABE-9AE9-AAD7695DF8ED}"/>
              </a:ext>
            </a:extLst>
          </p:cNvPr>
          <p:cNvSpPr>
            <a:spLocks noGrp="1"/>
          </p:cNvSpPr>
          <p:nvPr>
            <p:ph type="sldNum" sz="quarter" idx="12"/>
          </p:nvPr>
        </p:nvSpPr>
        <p:spPr/>
        <p:txBody>
          <a:bodyPr/>
          <a:lstStyle/>
          <a:p>
            <a:fld id="{19EECBFE-9B22-455E-9614-E8CF0424E2AA}" type="slidenum">
              <a:rPr lang="en-GB" smtClean="0"/>
              <a:t>9</a:t>
            </a:fld>
            <a:endParaRPr lang="en-GB"/>
          </a:p>
        </p:txBody>
      </p:sp>
      <p:sp>
        <p:nvSpPr>
          <p:cNvPr id="8" name="Content Placeholder 5">
            <a:extLst>
              <a:ext uri="{FF2B5EF4-FFF2-40B4-BE49-F238E27FC236}">
                <a16:creationId xmlns:a16="http://schemas.microsoft.com/office/drawing/2014/main" id="{1B83AFE9-8823-4006-A367-D660E34C5AD0}"/>
              </a:ext>
            </a:extLst>
          </p:cNvPr>
          <p:cNvSpPr>
            <a:spLocks noGrp="1"/>
          </p:cNvSpPr>
          <p:nvPr>
            <p:ph idx="1"/>
          </p:nvPr>
        </p:nvSpPr>
        <p:spPr>
          <a:xfrm>
            <a:off x="312019" y="1362808"/>
            <a:ext cx="11527556" cy="4814155"/>
          </a:xfrm>
        </p:spPr>
        <p:txBody>
          <a:bodyPr>
            <a:noAutofit/>
          </a:bodyPr>
          <a:lstStyle/>
          <a:p>
            <a:r>
              <a:rPr lang="en-US" sz="2400" dirty="0"/>
              <a:t>value-laden perspectives, e.g. assessment of ‘ecosystem services’</a:t>
            </a:r>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“ecosystem disservices”:</a:t>
            </a:r>
          </a:p>
          <a:p>
            <a:pPr lvl="1"/>
            <a:r>
              <a:rPr lang="en-GB" sz="2000" dirty="0"/>
              <a:t>… functions and properties of ecosystems delivering discomfort to citizens (</a:t>
            </a:r>
            <a:r>
              <a:rPr lang="en-GB" sz="2000" dirty="0" err="1"/>
              <a:t>Döhren</a:t>
            </a:r>
            <a:r>
              <a:rPr lang="en-GB" sz="2000" dirty="0"/>
              <a:t> &amp; </a:t>
            </a:r>
            <a:r>
              <a:rPr lang="en-GB" sz="2000" dirty="0" err="1"/>
              <a:t>Haase</a:t>
            </a:r>
            <a:r>
              <a:rPr lang="en-GB" sz="2000" dirty="0"/>
              <a:t> 2015; </a:t>
            </a:r>
            <a:r>
              <a:rPr lang="en-GB" sz="2000" dirty="0" err="1"/>
              <a:t>Lyytimäki</a:t>
            </a:r>
            <a:r>
              <a:rPr lang="en-GB" sz="2000" dirty="0"/>
              <a:t> 2014)</a:t>
            </a:r>
          </a:p>
          <a:p>
            <a:pPr lvl="1"/>
            <a:endParaRPr lang="en-US" sz="2000" dirty="0"/>
          </a:p>
        </p:txBody>
      </p:sp>
      <p:pic>
        <p:nvPicPr>
          <p:cNvPr id="9" name="Picture 8">
            <a:extLst>
              <a:ext uri="{FF2B5EF4-FFF2-40B4-BE49-F238E27FC236}">
                <a16:creationId xmlns:a16="http://schemas.microsoft.com/office/drawing/2014/main" id="{CB927F20-C809-465E-9E9E-40A7C65E9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066" y="1740875"/>
            <a:ext cx="4334791" cy="2644223"/>
          </a:xfrm>
          <a:prstGeom prst="rect">
            <a:avLst/>
          </a:prstGeom>
        </p:spPr>
      </p:pic>
      <p:sp>
        <p:nvSpPr>
          <p:cNvPr id="10" name="Rectangle 9">
            <a:extLst>
              <a:ext uri="{FF2B5EF4-FFF2-40B4-BE49-F238E27FC236}">
                <a16:creationId xmlns:a16="http://schemas.microsoft.com/office/drawing/2014/main" id="{B90BCC44-ECB2-4244-95BA-25B16CA8C972}"/>
              </a:ext>
            </a:extLst>
          </p:cNvPr>
          <p:cNvSpPr/>
          <p:nvPr/>
        </p:nvSpPr>
        <p:spPr>
          <a:xfrm>
            <a:off x="6636658" y="4015766"/>
            <a:ext cx="2102755" cy="369332"/>
          </a:xfrm>
          <a:prstGeom prst="rect">
            <a:avLst/>
          </a:prstGeom>
        </p:spPr>
        <p:txBody>
          <a:bodyPr wrap="none">
            <a:spAutoFit/>
          </a:bodyPr>
          <a:lstStyle/>
          <a:p>
            <a:r>
              <a:rPr lang="en-GB" i="1" dirty="0">
                <a:solidFill>
                  <a:schemeClr val="accent1">
                    <a:lumMod val="75000"/>
                  </a:schemeClr>
                </a:solidFill>
              </a:rPr>
              <a:t>http://www.ehu.eus</a:t>
            </a:r>
          </a:p>
        </p:txBody>
      </p:sp>
    </p:spTree>
    <p:extLst>
      <p:ext uri="{BB962C8B-B14F-4D97-AF65-F5344CB8AC3E}">
        <p14:creationId xmlns:p14="http://schemas.microsoft.com/office/powerpoint/2010/main" val="495692991"/>
      </p:ext>
    </p:extLst>
  </p:cSld>
  <p:clrMapOvr>
    <a:masterClrMapping/>
  </p:clrMapOvr>
  <mc:AlternateContent xmlns:mc="http://schemas.openxmlformats.org/markup-compatibility/2006" xmlns:p14="http://schemas.microsoft.com/office/powerpoint/2010/main">
    <mc:Choice Requires="p14">
      <p:transition spd="slow" p14:dur="2000" advTm="119354"/>
    </mc:Choice>
    <mc:Fallback xmlns="">
      <p:transition spd="slow" advTm="119354"/>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577D1C2CBD1A458DFFA9A199AE5361" ma:contentTypeVersion="15" ma:contentTypeDescription="Create a new document." ma:contentTypeScope="" ma:versionID="d668a5321cb83dd5782178ec9a9a5aeb">
  <xsd:schema xmlns:xsd="http://www.w3.org/2001/XMLSchema" xmlns:xs="http://www.w3.org/2001/XMLSchema" xmlns:p="http://schemas.microsoft.com/office/2006/metadata/properties" xmlns:ns2="8c81cfb7-ada0-46ed-beed-55a0c860b3ff" xmlns:ns3="a3ae1d6d-50ec-4e70-9179-92410bdb2961" targetNamespace="http://schemas.microsoft.com/office/2006/metadata/properties" ma:root="true" ma:fieldsID="88bb3c3f27021761e76c4e97433c2a63" ns2:_="" ns3:_="">
    <xsd:import namespace="8c81cfb7-ada0-46ed-beed-55a0c860b3ff"/>
    <xsd:import namespace="a3ae1d6d-50ec-4e70-9179-92410bdb296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SearchProperties" minOccurs="0"/>
                <xsd:element ref="ns2:MediaServiceObjectDetectorVersion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81cfb7-ada0-46ed-beed-55a0c860b3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104055d-a7a1-4227-823d-893947fae55f"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ae1d6d-50ec-4e70-9179-92410bdb296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efb9593-1070-4a4c-85f1-eb4b9d3d033f}" ma:internalName="TaxCatchAll" ma:showField="CatchAllData" ma:web="a3ae1d6d-50ec-4e70-9179-92410bdb2961">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3ae1d6d-50ec-4e70-9179-92410bdb2961" xsi:nil="true"/>
    <lcf76f155ced4ddcb4097134ff3c332f xmlns="8c81cfb7-ada0-46ed-beed-55a0c860b3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D37EC8-BB37-4A7B-B490-3CBBAC7DE65A}"/>
</file>

<file path=customXml/itemProps2.xml><?xml version="1.0" encoding="utf-8"?>
<ds:datastoreItem xmlns:ds="http://schemas.openxmlformats.org/officeDocument/2006/customXml" ds:itemID="{B065B9BF-35F1-4D61-B097-9645964AFB55}"/>
</file>

<file path=customXml/itemProps3.xml><?xml version="1.0" encoding="utf-8"?>
<ds:datastoreItem xmlns:ds="http://schemas.openxmlformats.org/officeDocument/2006/customXml" ds:itemID="{B9EC8D83-EB9B-46D7-9D3A-19755B987010}"/>
</file>

<file path=docProps/app.xml><?xml version="1.0" encoding="utf-8"?>
<Properties xmlns="http://schemas.openxmlformats.org/officeDocument/2006/extended-properties" xmlns:vt="http://schemas.openxmlformats.org/officeDocument/2006/docPropsVTypes">
  <TotalTime>1431</TotalTime>
  <Words>1309</Words>
  <Application>Microsoft Office PowerPoint</Application>
  <PresentationFormat>Widescreen</PresentationFormat>
  <Paragraphs>155</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DGMetaSerifScience</vt:lpstr>
      <vt:lpstr>Office Theme</vt:lpstr>
      <vt:lpstr>The problems and challenges of socially oriented research in the field of life sciences</vt:lpstr>
      <vt:lpstr>It is me:</vt:lpstr>
      <vt:lpstr>Us and the Nature</vt:lpstr>
      <vt:lpstr>Indicators</vt:lpstr>
      <vt:lpstr>Good indicators are:</vt:lpstr>
      <vt:lpstr>The key challenge:</vt:lpstr>
      <vt:lpstr>...the planet's ecological limits (1):</vt:lpstr>
      <vt:lpstr>...the planet's ecological limits (2):</vt:lpstr>
      <vt:lpstr>...the planet's ecological limits (3):</vt:lpstr>
      <vt:lpstr>Examples of disservices: ecosystem attributes and functions </vt:lpstr>
      <vt:lpstr>Examples of disservices: human health and aesthetic issues</vt:lpstr>
      <vt:lpstr>Examples of disservices: restrictions and inhibition of urban planning and development</vt:lpstr>
      <vt:lpstr>To live well… (1):</vt:lpstr>
      <vt:lpstr>To live well… (3):</vt:lpstr>
      <vt:lpstr>To live well… (4):</vt:lpstr>
      <vt:lpstr>Integration:</vt:lpstr>
      <vt:lpstr>Indicators through participatory process:</vt:lpstr>
      <vt:lpstr>Belagio stamp</vt:lpstr>
      <vt:lpstr>EDS – how to?</vt:lpstr>
      <vt:lpstr>The decision-making tree for the identification and management of EDS in cities</vt:lpstr>
      <vt:lpstr>PowerPoint Presentation</vt:lpstr>
      <vt:lpstr>The problems and challenges of socially oriented research in the field of life sciences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indicators</dc:title>
  <dc:creator>Anton Shkaruba</dc:creator>
  <cp:lastModifiedBy>Anton Shkaruba</cp:lastModifiedBy>
  <cp:revision>63</cp:revision>
  <dcterms:created xsi:type="dcterms:W3CDTF">2020-06-14T21:59:39Z</dcterms:created>
  <dcterms:modified xsi:type="dcterms:W3CDTF">2024-09-08T21:06:25Z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0x0101003B577D1C2CBD1A458DFFA9A199AE5361</vt:lpwstr>
  </property>
</Properties>
</file>